
<file path=[Content_Types].xml><?xml version="1.0" encoding="utf-8"?>
<Types xmlns="http://schemas.openxmlformats.org/package/2006/content-types">
  <Default Extension="jpeg" ContentType="image/jpeg"/>
  <Default Extension="jpg" ContentType="image/jp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16"/>
  </p:notesMasterIdLst>
  <p:sldIdLst>
    <p:sldId id="315" r:id="rId2"/>
    <p:sldId id="324" r:id="rId3"/>
    <p:sldId id="308" r:id="rId4"/>
    <p:sldId id="367" r:id="rId5"/>
    <p:sldId id="311" r:id="rId6"/>
    <p:sldId id="325" r:id="rId7"/>
    <p:sldId id="326" r:id="rId8"/>
    <p:sldId id="344" r:id="rId9"/>
    <p:sldId id="346" r:id="rId10"/>
    <p:sldId id="342" r:id="rId11"/>
    <p:sldId id="323" r:id="rId12"/>
    <p:sldId id="365" r:id="rId13"/>
    <p:sldId id="337" r:id="rId14"/>
    <p:sldId id="3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768C"/>
    <a:srgbClr val="FFCA54"/>
    <a:srgbClr val="FF972E"/>
    <a:srgbClr val="57A9BD"/>
    <a:srgbClr val="3D3D3D"/>
    <a:srgbClr val="FFB329"/>
    <a:srgbClr val="7FFFE7"/>
    <a:srgbClr val="1A1E8A"/>
    <a:srgbClr val="F898B5"/>
    <a:srgbClr val="1F39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66"/>
    <p:restoredTop sz="89619"/>
  </p:normalViewPr>
  <p:slideViewPr>
    <p:cSldViewPr snapToGrid="0">
      <p:cViewPr>
        <p:scale>
          <a:sx n="160" d="100"/>
          <a:sy n="160" d="100"/>
        </p:scale>
        <p:origin x="130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37812-C4D0-0647-983A-CD0AFBE9B2B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EE971-73DC-9E45-8558-55708FB03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58CE5-4ADA-F371-FA33-AB87C8CB6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30B490-11CD-2161-3012-B612C0EA6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D25143-FAC7-68C9-93F5-5E8E744C4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3BC2D-52DC-93A4-CCD4-209C48849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EE971-73DC-9E45-8558-55708FB03C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9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3D8A90E3-2437-81B8-7941-F0A40FE81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75DEEBDA-CC30-957B-9A56-8C22D2C7A8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96220348-BE17-E96E-8C08-6C293B00B8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480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9FD5F887-ABF1-8D23-0BD0-7F427AB7A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09C900D7-E0C1-4625-5C23-E6C2D18F85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9A5741B6-82E9-A715-167F-EA2F6D00DB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899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6BEAAD34-7D53-6C0D-B4A0-F6531C74C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1DCA9B05-4EEF-0671-1EC4-10D8FE6B96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AA459359-FE77-9213-B69B-8BC0C3F210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53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48D8E4A1-5047-506A-8085-CEA018D0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53DB5213-337E-784B-BD05-AFE38CB058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9D5E09B2-64F5-FF14-70F3-01B4FB1688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146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3FDDF062-ADBC-616C-1FC6-4A4C6F581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53E54261-DB28-2679-C4BD-1A3A7D71C2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8EB7AC98-F653-788E-462B-C0BAAA0368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45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515B4155-211E-B7E0-67A6-084F49CC9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6940AC25-A7DA-2668-5C28-B0F7FED568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3FB269D6-93D3-0DB2-DA28-70A59A20D3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222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5D181A8F-E34F-D778-D30A-4EAEED64B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22E73597-8EC5-4971-85E6-3895104D12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ACC2604A-7670-0C57-D3E1-3696AFC98C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37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FC95E91E-90F0-E604-EBF0-D606E9547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477858F3-9BAD-6F84-EDBF-FDEAC09CED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40F47B18-09F6-CDDC-E04B-10BA9B9E95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97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8B4CCE08-062F-19F0-73EE-A1E31FB94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6364AC28-E4B8-B81F-1CA3-C670C4C526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DF06B0F2-CC99-24CE-0C1D-E5BF20FD98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51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9263A-6826-2EE0-6016-6A312341C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25B6EE-404A-75ED-373E-E30C452CC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6B709F-435C-6008-E82A-4CA615956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A70B3-D736-6BD8-D007-D6EDCEF28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EE971-73DC-9E45-8558-55708FB03C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27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01CF0B88-350E-1BEA-878A-C24CEE3A8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0104ADB0-96ED-EEA0-A04D-221D12FA71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4658BF66-3CF9-9141-6D9D-8598DC3E24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92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3BDD5DBB-CB78-1E90-3FC0-A6DA71A0F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BD757167-0189-B47E-FED4-171C63461A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302F570E-D6B5-A963-B0D7-7071A9FCBE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89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765912E4-6A9D-6CAB-59E0-2F002BF38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23c6d15fa_0_176:notes">
            <a:extLst>
              <a:ext uri="{FF2B5EF4-FFF2-40B4-BE49-F238E27FC236}">
                <a16:creationId xmlns:a16="http://schemas.microsoft.com/office/drawing/2014/main" id="{C74AB302-465B-05AC-5317-E122A8EAD4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23c6d15fa_0_176:notes">
            <a:extLst>
              <a:ext uri="{FF2B5EF4-FFF2-40B4-BE49-F238E27FC236}">
                <a16:creationId xmlns:a16="http://schemas.microsoft.com/office/drawing/2014/main" id="{CBFB9578-8D6C-CE13-1FC4-0AEEE99815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72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B98A5-C087-784A-A5B7-6F3964D00BD6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3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22C03-01A9-4F42-845C-53AC1BF3EC44}" type="datetime1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0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6CEA-6EE9-9F4E-8761-AEA1AE3E0A70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786F-7959-ED46-8AC7-83E738059077}" type="datetime1">
              <a:rPr lang="en-US" smtClean="0"/>
              <a:t>9/23/26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38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9C68E-9CBA-F44D-B3CB-0200A9CB87C1}" type="datetime1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85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404D4-685D-2449-86A4-BCF3637BD2E5}" type="datetime1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33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8CC3-A68A-274B-A662-799610CF23DF}" type="datetime1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3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C8720-36E2-864B-B3C5-BF9262029B32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IVACEI Workshop 2023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3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AA384C1-8BD6-B444-9DE2-60584836B2A9}" type="datetime1">
              <a:rPr lang="en-US" smtClean="0"/>
              <a:t>9/23/26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IVACEI Workshop 2023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7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8C81-9867-8243-8420-12A7F4F78CA3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0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C77DF-4683-9640-829B-489F07E6CB6F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IVACEI Workshop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4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6725842-727D-7840-B298-E7A02210D9AC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IVACEI Workshop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DFDDB0A-E7FE-9E46-98B2-D34BCDB0A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5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47703-A12D-0027-BE7D-A98C84F66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C5BFC-C64A-DDE7-9DD0-87F805D7F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254" y="2030818"/>
            <a:ext cx="9075492" cy="27963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000" dirty="0"/>
              <a:t>Batch (BULK) Sample Registration</a:t>
            </a:r>
          </a:p>
        </p:txBody>
      </p:sp>
    </p:spTree>
    <p:extLst>
      <p:ext uri="{BB962C8B-B14F-4D97-AF65-F5344CB8AC3E}">
        <p14:creationId xmlns:p14="http://schemas.microsoft.com/office/powerpoint/2010/main" val="71898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88C9D6B7-5D35-E1B1-48AE-F823E865A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">
            <a:extLst>
              <a:ext uri="{FF2B5EF4-FFF2-40B4-BE49-F238E27FC236}">
                <a16:creationId xmlns:a16="http://schemas.microsoft.com/office/drawing/2014/main" id="{404C5679-9C90-00C7-BF14-CBB680602B6F}"/>
              </a:ext>
            </a:extLst>
          </p:cNvPr>
          <p:cNvSpPr/>
          <p:nvPr/>
        </p:nvSpPr>
        <p:spPr>
          <a:xfrm>
            <a:off x="530884" y="5089507"/>
            <a:ext cx="3533542" cy="1301500"/>
          </a:xfrm>
          <a:prstGeom prst="roundRect">
            <a:avLst>
              <a:gd name="adj" fmla="val 5518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4F95E934-5D30-ACB6-D4A9-7432B392AA76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Build a Batch Registration Template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A02892D-A77C-069F-8FEC-624ADCF8EACE}"/>
              </a:ext>
            </a:extLst>
          </p:cNvPr>
          <p:cNvSpPr/>
          <p:nvPr/>
        </p:nvSpPr>
        <p:spPr>
          <a:xfrm>
            <a:off x="672862" y="5216792"/>
            <a:ext cx="3391564" cy="10263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68C"/>
                </a:solidFill>
              </a:rPr>
              <a:t>Choose the</a:t>
            </a:r>
            <a:r>
              <a:rPr lang="en-US" sz="1400" b="1" dirty="0">
                <a:solidFill>
                  <a:srgbClr val="66768C"/>
                </a:solidFill>
              </a:rPr>
              <a:t> SESAR Code </a:t>
            </a:r>
            <a:r>
              <a:rPr lang="en-US" sz="1400" dirty="0">
                <a:solidFill>
                  <a:srgbClr val="66768C"/>
                </a:solidFill>
              </a:rPr>
              <a:t>you want to build a new template for. </a:t>
            </a:r>
            <a:br>
              <a:rPr lang="en-US" sz="1400" dirty="0">
                <a:solidFill>
                  <a:srgbClr val="66768C"/>
                </a:solidFill>
              </a:rPr>
            </a:br>
            <a:br>
              <a:rPr lang="en-US" sz="1400" dirty="0">
                <a:solidFill>
                  <a:srgbClr val="66768C"/>
                </a:solidFill>
              </a:rPr>
            </a:br>
            <a:r>
              <a:rPr lang="en-US" sz="1400" dirty="0">
                <a:solidFill>
                  <a:srgbClr val="66768C"/>
                </a:solidFill>
              </a:rPr>
              <a:t>All batch registrations now require use of custom templates for each batch file.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EEB9C37-35C1-F228-DB35-370B6F927805}"/>
              </a:ext>
            </a:extLst>
          </p:cNvPr>
          <p:cNvGrpSpPr/>
          <p:nvPr/>
        </p:nvGrpSpPr>
        <p:grpSpPr>
          <a:xfrm>
            <a:off x="6937694" y="1455686"/>
            <a:ext cx="4567048" cy="624595"/>
            <a:chOff x="6949924" y="1440914"/>
            <a:chExt cx="2784126" cy="624595"/>
          </a:xfrm>
        </p:grpSpPr>
        <p:sp>
          <p:nvSpPr>
            <p:cNvPr id="27" name="Shape 2">
              <a:extLst>
                <a:ext uri="{FF2B5EF4-FFF2-40B4-BE49-F238E27FC236}">
                  <a16:creationId xmlns:a16="http://schemas.microsoft.com/office/drawing/2014/main" id="{6C1A52BB-7A45-4010-BE5D-E7F8283E7266}"/>
                </a:ext>
              </a:extLst>
            </p:cNvPr>
            <p:cNvSpPr/>
            <p:nvPr/>
          </p:nvSpPr>
          <p:spPr>
            <a:xfrm>
              <a:off x="6949924" y="1440914"/>
              <a:ext cx="2784126" cy="624595"/>
            </a:xfrm>
            <a:prstGeom prst="roundRect">
              <a:avLst>
                <a:gd name="adj" fmla="val 10427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19" name="Text 5">
              <a:extLst>
                <a:ext uri="{FF2B5EF4-FFF2-40B4-BE49-F238E27FC236}">
                  <a16:creationId xmlns:a16="http://schemas.microsoft.com/office/drawing/2014/main" id="{CA8BC37A-49DD-4395-DDF5-40B002196534}"/>
                </a:ext>
              </a:extLst>
            </p:cNvPr>
            <p:cNvSpPr/>
            <p:nvPr/>
          </p:nvSpPr>
          <p:spPr>
            <a:xfrm>
              <a:off x="7032651" y="1476623"/>
              <a:ext cx="2618672" cy="51127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6768C"/>
                  </a:solidFill>
                </a:rPr>
                <a:t>Create a </a:t>
              </a:r>
              <a:r>
                <a:rPr lang="en-US" sz="1400" b="1" dirty="0">
                  <a:solidFill>
                    <a:srgbClr val="66768C"/>
                  </a:solidFill>
                  <a:sym typeface="Wingdings" pitchFamily="2" charset="2"/>
                </a:rPr>
                <a:t>Batch Template</a:t>
              </a:r>
              <a:r>
                <a:rPr lang="en-US" sz="1400" dirty="0">
                  <a:solidFill>
                    <a:srgbClr val="66768C"/>
                  </a:solidFill>
                  <a:sym typeface="Wingdings" pitchFamily="2" charset="2"/>
                </a:rPr>
                <a:t> to begin </a:t>
              </a:r>
              <a:r>
                <a:rPr lang="en-US" sz="1400" b="1" dirty="0">
                  <a:solidFill>
                    <a:srgbClr val="66768C"/>
                  </a:solidFill>
                  <a:sym typeface="Wingdings" pitchFamily="2" charset="2"/>
                </a:rPr>
                <a:t>Batch Registration.</a:t>
              </a:r>
              <a:endParaRPr lang="en-US" sz="1050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9A05AB-6FA2-9058-1A12-4BA3455B39FE}"/>
              </a:ext>
            </a:extLst>
          </p:cNvPr>
          <p:cNvGrpSpPr/>
          <p:nvPr/>
        </p:nvGrpSpPr>
        <p:grpSpPr>
          <a:xfrm>
            <a:off x="448343" y="1188125"/>
            <a:ext cx="6110736" cy="3559816"/>
            <a:chOff x="2586777" y="1312581"/>
            <a:chExt cx="8171380" cy="449299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1EA157E-78A8-20F3-D645-2C4415495902}"/>
                </a:ext>
              </a:extLst>
            </p:cNvPr>
            <p:cNvGrpSpPr/>
            <p:nvPr/>
          </p:nvGrpSpPr>
          <p:grpSpPr>
            <a:xfrm>
              <a:off x="2586777" y="1312581"/>
              <a:ext cx="8171380" cy="4492990"/>
              <a:chOff x="2498368" y="1278332"/>
              <a:chExt cx="7195264" cy="3956278"/>
            </a:xfrm>
          </p:grpSpPr>
          <p:sp>
            <p:nvSpPr>
              <p:cNvPr id="16" name="Shape 2">
                <a:extLst>
                  <a:ext uri="{FF2B5EF4-FFF2-40B4-BE49-F238E27FC236}">
                    <a16:creationId xmlns:a16="http://schemas.microsoft.com/office/drawing/2014/main" id="{05605F96-FE0B-DF36-9821-7C67EB25CDBB}"/>
                  </a:ext>
                </a:extLst>
              </p:cNvPr>
              <p:cNvSpPr/>
              <p:nvPr/>
            </p:nvSpPr>
            <p:spPr>
              <a:xfrm>
                <a:off x="2498368" y="1278332"/>
                <a:ext cx="7195264" cy="3956278"/>
              </a:xfrm>
              <a:prstGeom prst="roundRect">
                <a:avLst>
                  <a:gd name="adj" fmla="val 1646"/>
                </a:avLst>
              </a:prstGeom>
              <a:solidFill>
                <a:srgbClr val="FFFFFF"/>
              </a:solidFill>
              <a:ln w="12700">
                <a:solidFill>
                  <a:srgbClr val="D5DEE7"/>
                </a:solidFill>
                <a:prstDash val="solid"/>
              </a:ln>
              <a:effectLst>
                <a:outerShdw blurRad="254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1DAD753-076F-DB1E-AF64-52CC79DD7E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742"/>
              <a:stretch>
                <a:fillRect/>
              </a:stretch>
            </p:blipFill>
            <p:spPr>
              <a:xfrm>
                <a:off x="2585837" y="1384851"/>
                <a:ext cx="7020325" cy="3711113"/>
              </a:xfrm>
              <a:prstGeom prst="rect">
                <a:avLst/>
              </a:prstGeom>
            </p:spPr>
          </p:pic>
        </p:grp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356CC0A-7F38-9662-BE6C-240BAAF254F2}"/>
                </a:ext>
              </a:extLst>
            </p:cNvPr>
            <p:cNvSpPr/>
            <p:nvPr/>
          </p:nvSpPr>
          <p:spPr>
            <a:xfrm>
              <a:off x="2686112" y="4501406"/>
              <a:ext cx="1158723" cy="186310"/>
            </a:xfrm>
            <a:prstGeom prst="roundRect">
              <a:avLst>
                <a:gd name="adj" fmla="val 7318"/>
              </a:avLst>
            </a:prstGeom>
            <a:noFill/>
            <a:ln w="28575">
              <a:solidFill>
                <a:srgbClr val="FFCA5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AF8AE14B-7459-CF21-916C-FA1280ED67BB}"/>
                </a:ext>
              </a:extLst>
            </p:cNvPr>
            <p:cNvSpPr/>
            <p:nvPr/>
          </p:nvSpPr>
          <p:spPr>
            <a:xfrm>
              <a:off x="6245969" y="1799926"/>
              <a:ext cx="2223722" cy="752300"/>
            </a:xfrm>
            <a:prstGeom prst="roundRect">
              <a:avLst>
                <a:gd name="adj" fmla="val 7318"/>
              </a:avLst>
            </a:prstGeom>
            <a:noFill/>
            <a:ln w="28575">
              <a:solidFill>
                <a:srgbClr val="FFCA5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BAB123-C919-CA4C-44EE-7EDC5514A3C2}"/>
              </a:ext>
            </a:extLst>
          </p:cNvPr>
          <p:cNvGrpSpPr/>
          <p:nvPr/>
        </p:nvGrpSpPr>
        <p:grpSpPr>
          <a:xfrm>
            <a:off x="4255958" y="2510035"/>
            <a:ext cx="6213265" cy="3976930"/>
            <a:chOff x="920495" y="1303528"/>
            <a:chExt cx="7214799" cy="3668522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A44D80E5-23E7-2BFB-55C0-1F4EA5BD46AF}"/>
                </a:ext>
              </a:extLst>
            </p:cNvPr>
            <p:cNvSpPr/>
            <p:nvPr/>
          </p:nvSpPr>
          <p:spPr>
            <a:xfrm>
              <a:off x="920495" y="1303528"/>
              <a:ext cx="7214799" cy="3668522"/>
            </a:xfrm>
            <a:prstGeom prst="roundRect">
              <a:avLst>
                <a:gd name="adj" fmla="val 1613"/>
              </a:avLst>
            </a:prstGeom>
            <a:solidFill>
              <a:srgbClr val="FFFFFF"/>
            </a:solidFill>
            <a:ln w="25400">
              <a:solidFill>
                <a:srgbClr val="FFC000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777C45D-58E2-E0CA-9DB5-2133F0966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1875" y="1440688"/>
              <a:ext cx="6921369" cy="3417062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F3E8EE-38B3-619A-DF06-AE4B77561BF6}"/>
              </a:ext>
            </a:extLst>
          </p:cNvPr>
          <p:cNvCxnSpPr>
            <a:cxnSpLocks/>
          </p:cNvCxnSpPr>
          <p:nvPr/>
        </p:nvCxnSpPr>
        <p:spPr>
          <a:xfrm>
            <a:off x="4809157" y="2161953"/>
            <a:ext cx="5588549" cy="339637"/>
          </a:xfrm>
          <a:prstGeom prst="line">
            <a:avLst/>
          </a:prstGeom>
          <a:ln w="1905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D3709A-4B33-BF0E-4B14-432A4D29D1F1}"/>
              </a:ext>
            </a:extLst>
          </p:cNvPr>
          <p:cNvCxnSpPr>
            <a:cxnSpLocks/>
          </p:cNvCxnSpPr>
          <p:nvPr/>
        </p:nvCxnSpPr>
        <p:spPr>
          <a:xfrm>
            <a:off x="3184767" y="2152615"/>
            <a:ext cx="1067351" cy="381359"/>
          </a:xfrm>
          <a:prstGeom prst="line">
            <a:avLst/>
          </a:prstGeom>
          <a:ln w="1905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C7AFC0E-2E5F-6D10-3A0B-DEE488A83703}"/>
              </a:ext>
            </a:extLst>
          </p:cNvPr>
          <p:cNvGrpSpPr/>
          <p:nvPr/>
        </p:nvGrpSpPr>
        <p:grpSpPr>
          <a:xfrm>
            <a:off x="368510" y="4950431"/>
            <a:ext cx="275685" cy="278152"/>
            <a:chOff x="643848" y="1739377"/>
            <a:chExt cx="384238" cy="384048"/>
          </a:xfrm>
        </p:grpSpPr>
        <p:sp>
          <p:nvSpPr>
            <p:cNvPr id="36" name="Shape 3">
              <a:extLst>
                <a:ext uri="{FF2B5EF4-FFF2-40B4-BE49-F238E27FC236}">
                  <a16:creationId xmlns:a16="http://schemas.microsoft.com/office/drawing/2014/main" id="{1C1165CC-63D5-54A1-016B-A9F2DA8D8540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7" name="Text 4">
              <a:extLst>
                <a:ext uri="{FF2B5EF4-FFF2-40B4-BE49-F238E27FC236}">
                  <a16:creationId xmlns:a16="http://schemas.microsoft.com/office/drawing/2014/main" id="{54E84CD9-BF9E-EB3A-1DEB-239C780BDD91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1DD709-B7B0-9371-8A96-F4443C00BD41}"/>
              </a:ext>
            </a:extLst>
          </p:cNvPr>
          <p:cNvGrpSpPr/>
          <p:nvPr/>
        </p:nvGrpSpPr>
        <p:grpSpPr>
          <a:xfrm>
            <a:off x="8411627" y="3808067"/>
            <a:ext cx="3503364" cy="1274137"/>
            <a:chOff x="593715" y="1787295"/>
            <a:chExt cx="3503364" cy="1274137"/>
          </a:xfrm>
        </p:grpSpPr>
        <p:sp>
          <p:nvSpPr>
            <p:cNvPr id="40" name="Shape 2">
              <a:extLst>
                <a:ext uri="{FF2B5EF4-FFF2-40B4-BE49-F238E27FC236}">
                  <a16:creationId xmlns:a16="http://schemas.microsoft.com/office/drawing/2014/main" id="{49A0EA34-E470-70CB-227F-61D10718AD70}"/>
                </a:ext>
              </a:extLst>
            </p:cNvPr>
            <p:cNvSpPr/>
            <p:nvPr/>
          </p:nvSpPr>
          <p:spPr>
            <a:xfrm>
              <a:off x="593715" y="1787295"/>
              <a:ext cx="3503364" cy="1274137"/>
            </a:xfrm>
            <a:prstGeom prst="roundRect">
              <a:avLst>
                <a:gd name="adj" fmla="val 4138"/>
              </a:avLst>
            </a:prstGeom>
            <a:solidFill>
              <a:srgbClr val="FFFFFF"/>
            </a:solidFill>
            <a:ln w="25400">
              <a:solidFill>
                <a:srgbClr val="FFC000"/>
              </a:solidFill>
              <a:prstDash val="solid"/>
            </a:ln>
          </p:spPr>
          <p:txBody>
            <a:bodyPr/>
            <a:lstStyle/>
            <a:p>
              <a:endParaRPr dirty="0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F841C40-79F0-2948-245D-39EE8DD72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269" y="1801471"/>
              <a:ext cx="3391519" cy="1225323"/>
            </a:xfrm>
            <a:prstGeom prst="rect">
              <a:avLst/>
            </a:prstGeom>
          </p:spPr>
        </p:pic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4DE3CF1-F386-AEAB-492D-690B8653BAFC}"/>
              </a:ext>
            </a:extLst>
          </p:cNvPr>
          <p:cNvSpPr/>
          <p:nvPr/>
        </p:nvSpPr>
        <p:spPr>
          <a:xfrm>
            <a:off x="7332160" y="3654471"/>
            <a:ext cx="979775" cy="266390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B803167-82AC-E8E1-1792-7F2DEE44DF8F}"/>
              </a:ext>
            </a:extLst>
          </p:cNvPr>
          <p:cNvCxnSpPr>
            <a:cxnSpLocks/>
          </p:cNvCxnSpPr>
          <p:nvPr/>
        </p:nvCxnSpPr>
        <p:spPr>
          <a:xfrm>
            <a:off x="8311935" y="3920861"/>
            <a:ext cx="95919" cy="1105731"/>
          </a:xfrm>
          <a:prstGeom prst="line">
            <a:avLst/>
          </a:prstGeom>
          <a:ln w="2540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5534F1B-92CB-1668-0603-EC9B4FDB8EC3}"/>
              </a:ext>
            </a:extLst>
          </p:cNvPr>
          <p:cNvCxnSpPr>
            <a:cxnSpLocks/>
          </p:cNvCxnSpPr>
          <p:nvPr/>
        </p:nvCxnSpPr>
        <p:spPr>
          <a:xfrm>
            <a:off x="8305957" y="3654471"/>
            <a:ext cx="113024" cy="179729"/>
          </a:xfrm>
          <a:prstGeom prst="line">
            <a:avLst/>
          </a:prstGeom>
          <a:ln w="2540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CB06415-4DB0-192D-90BA-6F23CBB2B81F}"/>
              </a:ext>
            </a:extLst>
          </p:cNvPr>
          <p:cNvGrpSpPr/>
          <p:nvPr/>
        </p:nvGrpSpPr>
        <p:grpSpPr>
          <a:xfrm>
            <a:off x="10002868" y="2395173"/>
            <a:ext cx="1849832" cy="1080245"/>
            <a:chOff x="9976496" y="5136359"/>
            <a:chExt cx="1849832" cy="1080245"/>
          </a:xfrm>
        </p:grpSpPr>
        <p:sp>
          <p:nvSpPr>
            <p:cNvPr id="61" name="Shape 2">
              <a:extLst>
                <a:ext uri="{FF2B5EF4-FFF2-40B4-BE49-F238E27FC236}">
                  <a16:creationId xmlns:a16="http://schemas.microsoft.com/office/drawing/2014/main" id="{F046CC07-C678-A78F-8D85-70E014065EAC}"/>
                </a:ext>
              </a:extLst>
            </p:cNvPr>
            <p:cNvSpPr/>
            <p:nvPr/>
          </p:nvSpPr>
          <p:spPr>
            <a:xfrm>
              <a:off x="9976496" y="5136359"/>
              <a:ext cx="1849832" cy="1080245"/>
            </a:xfrm>
            <a:prstGeom prst="roundRect">
              <a:avLst>
                <a:gd name="adj" fmla="val 10427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sp>
          <p:nvSpPr>
            <p:cNvPr id="62" name="Text 5">
              <a:extLst>
                <a:ext uri="{FF2B5EF4-FFF2-40B4-BE49-F238E27FC236}">
                  <a16:creationId xmlns:a16="http://schemas.microsoft.com/office/drawing/2014/main" id="{7DB14690-13B9-C8D8-AD79-391515933F11}"/>
                </a:ext>
              </a:extLst>
            </p:cNvPr>
            <p:cNvSpPr/>
            <p:nvPr/>
          </p:nvSpPr>
          <p:spPr>
            <a:xfrm>
              <a:off x="10108276" y="5179309"/>
              <a:ext cx="1619996" cy="96538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6768C"/>
                  </a:solidFill>
                </a:rPr>
                <a:t>Create new custom template and create a unique name for your new template.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E1EC77A-B399-85A1-F088-CA3151F0E389}"/>
              </a:ext>
            </a:extLst>
          </p:cNvPr>
          <p:cNvGrpSpPr/>
          <p:nvPr/>
        </p:nvGrpSpPr>
        <p:grpSpPr>
          <a:xfrm>
            <a:off x="5176039" y="4428004"/>
            <a:ext cx="275684" cy="278152"/>
            <a:chOff x="643848" y="1739377"/>
            <a:chExt cx="384236" cy="384048"/>
          </a:xfrm>
        </p:grpSpPr>
        <p:sp>
          <p:nvSpPr>
            <p:cNvPr id="67" name="Shape 3">
              <a:extLst>
                <a:ext uri="{FF2B5EF4-FFF2-40B4-BE49-F238E27FC236}">
                  <a16:creationId xmlns:a16="http://schemas.microsoft.com/office/drawing/2014/main" id="{0F9C0A13-B308-B153-1B9E-EC42B1230CFA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8" name="Text 4">
              <a:extLst>
                <a:ext uri="{FF2B5EF4-FFF2-40B4-BE49-F238E27FC236}">
                  <a16:creationId xmlns:a16="http://schemas.microsoft.com/office/drawing/2014/main" id="{8099574C-0815-476E-2568-8D45E26574C8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A19858A0-B632-6BF1-6FA7-B5AD1BC79EE2}"/>
              </a:ext>
            </a:extLst>
          </p:cNvPr>
          <p:cNvSpPr/>
          <p:nvPr/>
        </p:nvSpPr>
        <p:spPr>
          <a:xfrm>
            <a:off x="5475957" y="4489994"/>
            <a:ext cx="1907283" cy="472928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Text 5">
            <a:extLst>
              <a:ext uri="{FF2B5EF4-FFF2-40B4-BE49-F238E27FC236}">
                <a16:creationId xmlns:a16="http://schemas.microsoft.com/office/drawing/2014/main" id="{C715C098-F765-91B9-9FF7-DB90CD1FE387}"/>
              </a:ext>
            </a:extLst>
          </p:cNvPr>
          <p:cNvSpPr/>
          <p:nvPr/>
        </p:nvSpPr>
        <p:spPr>
          <a:xfrm>
            <a:off x="8957201" y="5560422"/>
            <a:ext cx="2618672" cy="511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b="1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12C47F4-08FA-B1F5-51D3-9CF3AAB7BFFA}"/>
              </a:ext>
            </a:extLst>
          </p:cNvPr>
          <p:cNvGrpSpPr/>
          <p:nvPr/>
        </p:nvGrpSpPr>
        <p:grpSpPr>
          <a:xfrm>
            <a:off x="7999864" y="3955907"/>
            <a:ext cx="275685" cy="278152"/>
            <a:chOff x="643848" y="1739377"/>
            <a:chExt cx="384238" cy="384048"/>
          </a:xfrm>
        </p:grpSpPr>
        <p:sp>
          <p:nvSpPr>
            <p:cNvPr id="74" name="Shape 3">
              <a:extLst>
                <a:ext uri="{FF2B5EF4-FFF2-40B4-BE49-F238E27FC236}">
                  <a16:creationId xmlns:a16="http://schemas.microsoft.com/office/drawing/2014/main" id="{7E73B2DE-51F7-5857-00B5-D15F6193C7ED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5" name="Text 4">
              <a:extLst>
                <a:ext uri="{FF2B5EF4-FFF2-40B4-BE49-F238E27FC236}">
                  <a16:creationId xmlns:a16="http://schemas.microsoft.com/office/drawing/2014/main" id="{823F9A34-57A1-1EC1-FCBF-8378BED6E5B3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C2FAE67-6D34-7E6B-C0A8-952986396D25}"/>
              </a:ext>
            </a:extLst>
          </p:cNvPr>
          <p:cNvGrpSpPr/>
          <p:nvPr/>
        </p:nvGrpSpPr>
        <p:grpSpPr>
          <a:xfrm>
            <a:off x="9810976" y="2293585"/>
            <a:ext cx="275685" cy="278152"/>
            <a:chOff x="643848" y="1739377"/>
            <a:chExt cx="384238" cy="384048"/>
          </a:xfrm>
        </p:grpSpPr>
        <p:sp>
          <p:nvSpPr>
            <p:cNvPr id="81" name="Shape 3">
              <a:extLst>
                <a:ext uri="{FF2B5EF4-FFF2-40B4-BE49-F238E27FC236}">
                  <a16:creationId xmlns:a16="http://schemas.microsoft.com/office/drawing/2014/main" id="{9C354888-391F-2E10-B460-FAEAEE8BBF2D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2" name="Text 4">
              <a:extLst>
                <a:ext uri="{FF2B5EF4-FFF2-40B4-BE49-F238E27FC236}">
                  <a16:creationId xmlns:a16="http://schemas.microsoft.com/office/drawing/2014/main" id="{F359606C-505A-8311-5765-7A1594C0938A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7B53CE8-FFA9-82A5-302F-A5817E2D4447}"/>
              </a:ext>
            </a:extLst>
          </p:cNvPr>
          <p:cNvGrpSpPr/>
          <p:nvPr/>
        </p:nvGrpSpPr>
        <p:grpSpPr>
          <a:xfrm>
            <a:off x="3049062" y="1436289"/>
            <a:ext cx="275685" cy="278152"/>
            <a:chOff x="643848" y="1739377"/>
            <a:chExt cx="384238" cy="384048"/>
          </a:xfrm>
        </p:grpSpPr>
        <p:sp>
          <p:nvSpPr>
            <p:cNvPr id="84" name="Shape 3">
              <a:extLst>
                <a:ext uri="{FF2B5EF4-FFF2-40B4-BE49-F238E27FC236}">
                  <a16:creationId xmlns:a16="http://schemas.microsoft.com/office/drawing/2014/main" id="{E08363D1-A2EB-F94C-D4D3-8AE192E79410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5" name="Text 4">
              <a:extLst>
                <a:ext uri="{FF2B5EF4-FFF2-40B4-BE49-F238E27FC236}">
                  <a16:creationId xmlns:a16="http://schemas.microsoft.com/office/drawing/2014/main" id="{26521358-C511-AAFB-8065-6FF7817EF06A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38B1AF2-1C1E-826C-0F44-D8BCFA7902D6}"/>
              </a:ext>
            </a:extLst>
          </p:cNvPr>
          <p:cNvGrpSpPr/>
          <p:nvPr/>
        </p:nvGrpSpPr>
        <p:grpSpPr>
          <a:xfrm>
            <a:off x="222166" y="3640699"/>
            <a:ext cx="275685" cy="278152"/>
            <a:chOff x="643848" y="1739377"/>
            <a:chExt cx="384238" cy="384048"/>
          </a:xfrm>
        </p:grpSpPr>
        <p:sp>
          <p:nvSpPr>
            <p:cNvPr id="87" name="Shape 3">
              <a:extLst>
                <a:ext uri="{FF2B5EF4-FFF2-40B4-BE49-F238E27FC236}">
                  <a16:creationId xmlns:a16="http://schemas.microsoft.com/office/drawing/2014/main" id="{A53039DA-2224-81B0-288A-34230D02413C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88" name="Text 4">
              <a:extLst>
                <a:ext uri="{FF2B5EF4-FFF2-40B4-BE49-F238E27FC236}">
                  <a16:creationId xmlns:a16="http://schemas.microsoft.com/office/drawing/2014/main" id="{050ACCEB-3FDC-D513-3A0C-2909921F5AEF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5737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256247E2-58B8-D7DB-F177-2C4601DC4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">
            <a:extLst>
              <a:ext uri="{FF2B5EF4-FFF2-40B4-BE49-F238E27FC236}">
                <a16:creationId xmlns:a16="http://schemas.microsoft.com/office/drawing/2014/main" id="{B331815F-9BC4-204D-D25A-34417787DE59}"/>
              </a:ext>
            </a:extLst>
          </p:cNvPr>
          <p:cNvSpPr/>
          <p:nvPr/>
        </p:nvSpPr>
        <p:spPr>
          <a:xfrm>
            <a:off x="6639236" y="5236183"/>
            <a:ext cx="5113390" cy="1352325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9CFCD166-AF21-F346-6ABF-D8247291685E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Build a Batch Registration Template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191B17D-B8E1-DF5E-DB58-B6846E74E0CA}"/>
              </a:ext>
            </a:extLst>
          </p:cNvPr>
          <p:cNvSpPr/>
          <p:nvPr/>
        </p:nvSpPr>
        <p:spPr>
          <a:xfrm>
            <a:off x="6734583" y="5653284"/>
            <a:ext cx="4908975" cy="511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66768C"/>
                </a:solidFill>
              </a:rPr>
              <a:t>Add Collector(s), Current archive, and Original Archive by clicking ‘</a:t>
            </a:r>
            <a:r>
              <a:rPr lang="en-US" sz="1400" b="1" dirty="0">
                <a:solidFill>
                  <a:srgbClr val="66768C"/>
                </a:solidFill>
              </a:rPr>
              <a:t>Add</a:t>
            </a:r>
            <a:r>
              <a:rPr lang="en-US" sz="1400" dirty="0">
                <a:solidFill>
                  <a:srgbClr val="66768C"/>
                </a:solidFill>
              </a:rPr>
              <a:t>’.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66768C"/>
                </a:solidFill>
              </a:rPr>
              <a:t>Add metadata by searching through the name or </a:t>
            </a:r>
            <a:r>
              <a:rPr lang="en-US" sz="1400" dirty="0" err="1">
                <a:solidFill>
                  <a:srgbClr val="66768C"/>
                </a:solidFill>
              </a:rPr>
              <a:t>ORCiD</a:t>
            </a:r>
            <a:r>
              <a:rPr lang="en-US" sz="1400" dirty="0">
                <a:solidFill>
                  <a:srgbClr val="66768C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66768C"/>
                </a:solidFill>
              </a:rPr>
              <a:t>If your archive is not listed, click </a:t>
            </a:r>
            <a:r>
              <a:rPr lang="en-US" sz="1400" b="1" dirty="0">
                <a:solidFill>
                  <a:srgbClr val="66768C"/>
                </a:solidFill>
              </a:rPr>
              <a:t>Add New Archive</a:t>
            </a:r>
            <a:r>
              <a:rPr lang="en-US" sz="1400" dirty="0">
                <a:solidFill>
                  <a:srgbClr val="66768C"/>
                </a:solidFill>
              </a:rPr>
              <a:t> and follow the steps for creating a new value.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66768C"/>
                </a:solidFill>
              </a:rPr>
              <a:t>Generate spreadsheet for download.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741A2E-2BFC-11F5-FFE2-02F4E0E80FFB}"/>
              </a:ext>
            </a:extLst>
          </p:cNvPr>
          <p:cNvGrpSpPr/>
          <p:nvPr/>
        </p:nvGrpSpPr>
        <p:grpSpPr>
          <a:xfrm>
            <a:off x="1257760" y="5265266"/>
            <a:ext cx="3982206" cy="965413"/>
            <a:chOff x="1027814" y="5215650"/>
            <a:chExt cx="3982206" cy="965413"/>
          </a:xfrm>
        </p:grpSpPr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BA5BEF77-1474-5D23-DA44-A81191EF8792}"/>
                </a:ext>
              </a:extLst>
            </p:cNvPr>
            <p:cNvSpPr/>
            <p:nvPr/>
          </p:nvSpPr>
          <p:spPr>
            <a:xfrm>
              <a:off x="1027814" y="5215650"/>
              <a:ext cx="3930325" cy="965413"/>
            </a:xfrm>
            <a:prstGeom prst="roundRect">
              <a:avLst>
                <a:gd name="adj" fmla="val 4138"/>
              </a:avLst>
            </a:prstGeom>
            <a:solidFill>
              <a:srgbClr val="FFFFFF"/>
            </a:solidFill>
            <a:ln w="12700">
              <a:solidFill>
                <a:srgbClr val="D9E2EC"/>
              </a:solidFill>
              <a:prstDash val="solid"/>
            </a:ln>
          </p:spPr>
          <p:txBody>
            <a:bodyPr/>
            <a:lstStyle/>
            <a:p>
              <a:endParaRPr dirty="0"/>
            </a:p>
          </p:txBody>
        </p:sp>
        <p:sp>
          <p:nvSpPr>
            <p:cNvPr id="19" name="Text 5">
              <a:extLst>
                <a:ext uri="{FF2B5EF4-FFF2-40B4-BE49-F238E27FC236}">
                  <a16:creationId xmlns:a16="http://schemas.microsoft.com/office/drawing/2014/main" id="{620B4BC3-BAF1-D2ED-B9C1-38175B00F88E}"/>
                </a:ext>
              </a:extLst>
            </p:cNvPr>
            <p:cNvSpPr/>
            <p:nvPr/>
          </p:nvSpPr>
          <p:spPr>
            <a:xfrm>
              <a:off x="1146401" y="5413161"/>
              <a:ext cx="3863619" cy="51127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6768C"/>
                  </a:solidFill>
                </a:rPr>
                <a:t>Select metadata fields to add to your template. </a:t>
              </a:r>
              <a:br>
                <a:rPr lang="en-US" sz="1400" dirty="0">
                  <a:solidFill>
                    <a:srgbClr val="66768C"/>
                  </a:solidFill>
                </a:rPr>
              </a:br>
              <a:br>
                <a:rPr lang="en-US" sz="1400" dirty="0">
                  <a:solidFill>
                    <a:srgbClr val="66768C"/>
                  </a:solidFill>
                </a:rPr>
              </a:br>
              <a:r>
                <a:rPr lang="en-US" sz="1400" dirty="0">
                  <a:solidFill>
                    <a:srgbClr val="66768C"/>
                  </a:solidFill>
                </a:rPr>
                <a:t>Similar to Individual Registrations, certain fields are required and cannot be edited. 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D43575-978C-D7B7-B182-CC8BF02CB474}"/>
              </a:ext>
            </a:extLst>
          </p:cNvPr>
          <p:cNvGrpSpPr/>
          <p:nvPr/>
        </p:nvGrpSpPr>
        <p:grpSpPr>
          <a:xfrm>
            <a:off x="381000" y="1592734"/>
            <a:ext cx="6041986" cy="3425691"/>
            <a:chOff x="920496" y="1303528"/>
            <a:chExt cx="7095744" cy="4055282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4C0EA8B5-4E35-16CB-F1C7-E902418C6B9B}"/>
                </a:ext>
              </a:extLst>
            </p:cNvPr>
            <p:cNvSpPr/>
            <p:nvPr/>
          </p:nvSpPr>
          <p:spPr>
            <a:xfrm>
              <a:off x="920496" y="1303528"/>
              <a:ext cx="7095744" cy="4055282"/>
            </a:xfrm>
            <a:prstGeom prst="roundRect">
              <a:avLst>
                <a:gd name="adj" fmla="val 1613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3" name="Image 0" descr="/mnt/data/sesar_frames/hi_960.jpg">
              <a:extLst>
                <a:ext uri="{FF2B5EF4-FFF2-40B4-BE49-F238E27FC236}">
                  <a16:creationId xmlns:a16="http://schemas.microsoft.com/office/drawing/2014/main" id="{3757B4AF-D00F-B2D8-AD82-939D2DDEC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55"/>
            <a:stretch>
              <a:fillRect/>
            </a:stretch>
          </p:blipFill>
          <p:spPr>
            <a:xfrm>
              <a:off x="1017636" y="1372167"/>
              <a:ext cx="6901464" cy="391800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0271EA-EAB3-F090-DC25-CC006CF4F6C7}"/>
              </a:ext>
            </a:extLst>
          </p:cNvPr>
          <p:cNvGrpSpPr/>
          <p:nvPr/>
        </p:nvGrpSpPr>
        <p:grpSpPr>
          <a:xfrm>
            <a:off x="6505700" y="1592734"/>
            <a:ext cx="5380464" cy="3423469"/>
            <a:chOff x="8235696" y="1710630"/>
            <a:chExt cx="3575304" cy="2116642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34DCB9DC-284C-F848-A33E-1F2F51B732E6}"/>
                </a:ext>
              </a:extLst>
            </p:cNvPr>
            <p:cNvSpPr/>
            <p:nvPr/>
          </p:nvSpPr>
          <p:spPr>
            <a:xfrm>
              <a:off x="8235696" y="1710630"/>
              <a:ext cx="3575304" cy="2116642"/>
            </a:xfrm>
            <a:prstGeom prst="roundRect">
              <a:avLst>
                <a:gd name="adj" fmla="val 2075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8" name="Image 1" descr="/mnt/data/sesar_frames/hi_1080.jpg">
              <a:extLst>
                <a:ext uri="{FF2B5EF4-FFF2-40B4-BE49-F238E27FC236}">
                  <a16:creationId xmlns:a16="http://schemas.microsoft.com/office/drawing/2014/main" id="{9AF7C597-0A12-5D65-820A-2622CC5D7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3056"/>
            <a:stretch>
              <a:fillRect/>
            </a:stretch>
          </p:blipFill>
          <p:spPr>
            <a:xfrm>
              <a:off x="8263128" y="1789600"/>
              <a:ext cx="3520440" cy="1987148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3CDBDC-CD02-F9B7-4E1D-36C292736185}"/>
              </a:ext>
            </a:extLst>
          </p:cNvPr>
          <p:cNvGrpSpPr/>
          <p:nvPr/>
        </p:nvGrpSpPr>
        <p:grpSpPr>
          <a:xfrm>
            <a:off x="305836" y="1372565"/>
            <a:ext cx="275685" cy="278152"/>
            <a:chOff x="643848" y="1739377"/>
            <a:chExt cx="384238" cy="384048"/>
          </a:xfrm>
        </p:grpSpPr>
        <p:sp>
          <p:nvSpPr>
            <p:cNvPr id="17" name="Shape 3">
              <a:extLst>
                <a:ext uri="{FF2B5EF4-FFF2-40B4-BE49-F238E27FC236}">
                  <a16:creationId xmlns:a16="http://schemas.microsoft.com/office/drawing/2014/main" id="{83B7358A-FE25-E0F9-0392-0A7FE1D1CB30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Text 4">
              <a:extLst>
                <a:ext uri="{FF2B5EF4-FFF2-40B4-BE49-F238E27FC236}">
                  <a16:creationId xmlns:a16="http://schemas.microsoft.com/office/drawing/2014/main" id="{EED105FD-B98F-4C50-38B1-4F4364F91F85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3</a:t>
              </a:r>
              <a:endParaRPr lang="en-US" sz="14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1C36E8-E78E-03BD-AB07-09F3042EEEB5}"/>
              </a:ext>
            </a:extLst>
          </p:cNvPr>
          <p:cNvGrpSpPr/>
          <p:nvPr/>
        </p:nvGrpSpPr>
        <p:grpSpPr>
          <a:xfrm>
            <a:off x="6498014" y="1428858"/>
            <a:ext cx="275685" cy="278152"/>
            <a:chOff x="643848" y="1739377"/>
            <a:chExt cx="384238" cy="384048"/>
          </a:xfrm>
        </p:grpSpPr>
        <p:sp>
          <p:nvSpPr>
            <p:cNvPr id="22" name="Shape 3">
              <a:extLst>
                <a:ext uri="{FF2B5EF4-FFF2-40B4-BE49-F238E27FC236}">
                  <a16:creationId xmlns:a16="http://schemas.microsoft.com/office/drawing/2014/main" id="{EE863B29-BE30-C80E-5BE9-D0728D7866BC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3" name="Text 4">
              <a:extLst>
                <a:ext uri="{FF2B5EF4-FFF2-40B4-BE49-F238E27FC236}">
                  <a16:creationId xmlns:a16="http://schemas.microsoft.com/office/drawing/2014/main" id="{D29F5082-73FE-1726-A2D9-42E9B82F52AB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4</a:t>
              </a:r>
              <a:endParaRPr lang="en-US" sz="1400" dirty="0"/>
            </a:p>
          </p:txBody>
        </p:sp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5DE310E-AD9F-C43C-68AF-C8FD181088F8}"/>
              </a:ext>
            </a:extLst>
          </p:cNvPr>
          <p:cNvSpPr/>
          <p:nvPr/>
        </p:nvSpPr>
        <p:spPr>
          <a:xfrm>
            <a:off x="9989667" y="4578449"/>
            <a:ext cx="1770047" cy="290005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1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0DFBC19E-F19A-1621-128B-768E5FFBA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DEBAF075-1E8C-9F1C-C45C-8764678FD854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VIDEO Tutorial</a:t>
            </a:r>
          </a:p>
        </p:txBody>
      </p:sp>
      <p:pic>
        <p:nvPicPr>
          <p:cNvPr id="3" name="New Batch Template Creator">
            <a:hlinkClick r:id="" action="ppaction://media"/>
            <a:extLst>
              <a:ext uri="{FF2B5EF4-FFF2-40B4-BE49-F238E27FC236}">
                <a16:creationId xmlns:a16="http://schemas.microsoft.com/office/drawing/2014/main" id="{5FFE2D4F-D62F-04DB-0B5B-185B585310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22470" y="1147731"/>
            <a:ext cx="8547060" cy="5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1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2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FEBD662C-02E4-7E6F-5387-EAA542296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6C494D91-C616-6ACC-FF94-2F1EAFBA0BD3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Populate Batch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0020A11-BC23-29CB-4DE6-EAD0B9085714}"/>
              </a:ext>
            </a:extLst>
          </p:cNvPr>
          <p:cNvGrpSpPr/>
          <p:nvPr/>
        </p:nvGrpSpPr>
        <p:grpSpPr>
          <a:xfrm>
            <a:off x="510363" y="1241470"/>
            <a:ext cx="6076578" cy="3851296"/>
            <a:chOff x="388589" y="1259315"/>
            <a:chExt cx="5571224" cy="3358081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1326B749-CC9C-8D33-7C9F-348A542B7613}"/>
                </a:ext>
              </a:extLst>
            </p:cNvPr>
            <p:cNvSpPr/>
            <p:nvPr/>
          </p:nvSpPr>
          <p:spPr>
            <a:xfrm>
              <a:off x="388589" y="1259315"/>
              <a:ext cx="5571224" cy="3358081"/>
            </a:xfrm>
            <a:prstGeom prst="roundRect">
              <a:avLst>
                <a:gd name="adj" fmla="val 1699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3" name="Image 0" descr="/mnt/data/sesar_frames/hi_1200.jpg">
              <a:extLst>
                <a:ext uri="{FF2B5EF4-FFF2-40B4-BE49-F238E27FC236}">
                  <a16:creationId xmlns:a16="http://schemas.microsoft.com/office/drawing/2014/main" id="{1584FBCE-CE99-42DE-89AB-8DB63DE85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091" b="6637"/>
            <a:stretch>
              <a:fillRect/>
            </a:stretch>
          </p:blipFill>
          <p:spPr>
            <a:xfrm>
              <a:off x="441961" y="1353384"/>
              <a:ext cx="5440680" cy="3153188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6A02ADC-0DFE-9E8A-12E6-B41110844567}"/>
              </a:ext>
            </a:extLst>
          </p:cNvPr>
          <p:cNvGrpSpPr/>
          <p:nvPr/>
        </p:nvGrpSpPr>
        <p:grpSpPr>
          <a:xfrm>
            <a:off x="6705130" y="1241470"/>
            <a:ext cx="4965876" cy="3837876"/>
            <a:chOff x="6259033" y="1271016"/>
            <a:chExt cx="4552893" cy="3346380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B34E2A51-5363-02A4-D72F-9B7273AEC773}"/>
                </a:ext>
              </a:extLst>
            </p:cNvPr>
            <p:cNvSpPr/>
            <p:nvPr/>
          </p:nvSpPr>
          <p:spPr>
            <a:xfrm>
              <a:off x="6259033" y="1271016"/>
              <a:ext cx="4552893" cy="3346380"/>
            </a:xfrm>
            <a:prstGeom prst="roundRect">
              <a:avLst>
                <a:gd name="adj" fmla="val 1699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6" name="Image 1" descr="/mnt/data/sesar_frames/hi_1320.jpg">
              <a:extLst>
                <a:ext uri="{FF2B5EF4-FFF2-40B4-BE49-F238E27FC236}">
                  <a16:creationId xmlns:a16="http://schemas.microsoft.com/office/drawing/2014/main" id="{B3246E5C-E094-9003-9B6A-74759C5B5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862" r="20105" b="7259"/>
            <a:stretch>
              <a:fillRect/>
            </a:stretch>
          </p:blipFill>
          <p:spPr>
            <a:xfrm>
              <a:off x="6345936" y="1353384"/>
              <a:ext cx="4365967" cy="3153188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D6C59AA-887A-D03B-21BD-BF87C87F6B99}"/>
              </a:ext>
            </a:extLst>
          </p:cNvPr>
          <p:cNvGrpSpPr/>
          <p:nvPr/>
        </p:nvGrpSpPr>
        <p:grpSpPr>
          <a:xfrm>
            <a:off x="1650898" y="5244454"/>
            <a:ext cx="3651203" cy="1213054"/>
            <a:chOff x="755977" y="5239513"/>
            <a:chExt cx="3309400" cy="1430215"/>
          </a:xfrm>
        </p:grpSpPr>
        <p:sp>
          <p:nvSpPr>
            <p:cNvPr id="8" name="Shape 4">
              <a:extLst>
                <a:ext uri="{FF2B5EF4-FFF2-40B4-BE49-F238E27FC236}">
                  <a16:creationId xmlns:a16="http://schemas.microsoft.com/office/drawing/2014/main" id="{F5DA3070-74A9-D64D-0B84-20CC3A9C9903}"/>
                </a:ext>
              </a:extLst>
            </p:cNvPr>
            <p:cNvSpPr/>
            <p:nvPr/>
          </p:nvSpPr>
          <p:spPr>
            <a:xfrm>
              <a:off x="755977" y="5239513"/>
              <a:ext cx="3309400" cy="1430215"/>
            </a:xfrm>
            <a:prstGeom prst="roundRect">
              <a:avLst>
                <a:gd name="adj" fmla="val 7317"/>
              </a:avLst>
            </a:prstGeom>
            <a:solidFill>
              <a:srgbClr val="FFFFFF"/>
            </a:solidFill>
            <a:ln w="12700">
              <a:solidFill>
                <a:srgbClr val="D9E2EC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967EEE29-C079-6B4C-A237-D83AD5BE993B}"/>
                </a:ext>
              </a:extLst>
            </p:cNvPr>
            <p:cNvSpPr/>
            <p:nvPr/>
          </p:nvSpPr>
          <p:spPr>
            <a:xfrm>
              <a:off x="899767" y="5616530"/>
              <a:ext cx="3021820" cy="69037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4748B"/>
                  </a:solidFill>
                </a:rPr>
                <a:t>Review the template guidance and pre-populated </a:t>
              </a:r>
              <a:r>
                <a:rPr lang="en-US" sz="1400" b="1" dirty="0">
                  <a:solidFill>
                    <a:srgbClr val="64748B"/>
                  </a:solidFill>
                </a:rPr>
                <a:t>Cover Page </a:t>
              </a:r>
              <a:r>
                <a:rPr lang="en-US" sz="1400" dirty="0">
                  <a:solidFill>
                    <a:srgbClr val="64748B"/>
                  </a:solidFill>
                </a:rPr>
                <a:t>before filling rows.</a:t>
              </a:r>
              <a:br>
                <a:rPr lang="en-US" sz="1400" dirty="0">
                  <a:solidFill>
                    <a:srgbClr val="64748B"/>
                  </a:solidFill>
                </a:rPr>
              </a:br>
              <a:br>
                <a:rPr lang="en-US" sz="1400" dirty="0">
                  <a:solidFill>
                    <a:srgbClr val="64748B"/>
                  </a:solidFill>
                </a:rPr>
              </a:br>
              <a:r>
                <a:rPr lang="en-US" sz="1400" dirty="0">
                  <a:solidFill>
                    <a:srgbClr val="64748B"/>
                  </a:solidFill>
                </a:rPr>
                <a:t>If your cover page is incorrect, edit the saved template and download a new copy.</a:t>
              </a:r>
              <a:endParaRPr lang="en-US" sz="14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D5D8D20-A10A-F08E-9FB6-CA167F21126A}"/>
              </a:ext>
            </a:extLst>
          </p:cNvPr>
          <p:cNvGrpSpPr/>
          <p:nvPr/>
        </p:nvGrpSpPr>
        <p:grpSpPr>
          <a:xfrm>
            <a:off x="8081487" y="5239513"/>
            <a:ext cx="2848597" cy="951087"/>
            <a:chOff x="4477229" y="5289804"/>
            <a:chExt cx="2914679" cy="951087"/>
          </a:xfrm>
        </p:grpSpPr>
        <p:sp>
          <p:nvSpPr>
            <p:cNvPr id="15" name="Shape 9">
              <a:extLst>
                <a:ext uri="{FF2B5EF4-FFF2-40B4-BE49-F238E27FC236}">
                  <a16:creationId xmlns:a16="http://schemas.microsoft.com/office/drawing/2014/main" id="{F04993D2-716B-31EA-E3DC-4DAD10412F93}"/>
                </a:ext>
              </a:extLst>
            </p:cNvPr>
            <p:cNvSpPr/>
            <p:nvPr/>
          </p:nvSpPr>
          <p:spPr>
            <a:xfrm>
              <a:off x="4477229" y="5289804"/>
              <a:ext cx="2914679" cy="951087"/>
            </a:xfrm>
            <a:prstGeom prst="roundRect">
              <a:avLst>
                <a:gd name="adj" fmla="val 7317"/>
              </a:avLst>
            </a:prstGeom>
            <a:solidFill>
              <a:srgbClr val="FFFFFF"/>
            </a:solidFill>
            <a:ln w="12700">
              <a:solidFill>
                <a:srgbClr val="D9E2EC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C299D266-B0BD-4824-D197-DFE3AC0D0FFB}"/>
                </a:ext>
              </a:extLst>
            </p:cNvPr>
            <p:cNvSpPr/>
            <p:nvPr/>
          </p:nvSpPr>
          <p:spPr>
            <a:xfrm>
              <a:off x="4596171" y="5307715"/>
              <a:ext cx="2795737" cy="915263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6768C"/>
                  </a:solidFill>
                </a:rPr>
                <a:t>Enter metadata in </a:t>
              </a:r>
              <a:r>
                <a:rPr lang="en-US" sz="1400" b="1" dirty="0">
                  <a:solidFill>
                    <a:srgbClr val="66768C"/>
                  </a:solidFill>
                </a:rPr>
                <a:t>Samples</a:t>
              </a:r>
              <a:r>
                <a:rPr lang="en-US" sz="1400" dirty="0">
                  <a:solidFill>
                    <a:srgbClr val="66768C"/>
                  </a:solidFill>
                </a:rPr>
                <a:t>. </a:t>
              </a:r>
              <a:br>
                <a:rPr lang="en-US" sz="1400" dirty="0">
                  <a:solidFill>
                    <a:srgbClr val="66768C"/>
                  </a:solidFill>
                </a:rPr>
              </a:br>
              <a:br>
                <a:rPr lang="en-US" sz="1400" dirty="0">
                  <a:solidFill>
                    <a:srgbClr val="66768C"/>
                  </a:solidFill>
                </a:rPr>
              </a:br>
              <a:r>
                <a:rPr lang="en-US" sz="1400" dirty="0">
                  <a:solidFill>
                    <a:srgbClr val="66768C"/>
                  </a:solidFill>
                </a:rPr>
                <a:t>Use the pull down list for controlled metadata fields.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4320166-FEBC-2C42-668F-C1AF76681A20}"/>
              </a:ext>
            </a:extLst>
          </p:cNvPr>
          <p:cNvGrpSpPr/>
          <p:nvPr/>
        </p:nvGrpSpPr>
        <p:grpSpPr>
          <a:xfrm>
            <a:off x="4415929" y="3157510"/>
            <a:ext cx="3665558" cy="723915"/>
            <a:chOff x="8183524" y="5267617"/>
            <a:chExt cx="3200609" cy="1020954"/>
          </a:xfrm>
        </p:grpSpPr>
        <p:sp>
          <p:nvSpPr>
            <p:cNvPr id="21" name="Shape 14">
              <a:extLst>
                <a:ext uri="{FF2B5EF4-FFF2-40B4-BE49-F238E27FC236}">
                  <a16:creationId xmlns:a16="http://schemas.microsoft.com/office/drawing/2014/main" id="{83149E8E-178A-CAA1-2C88-6584DF115E9C}"/>
                </a:ext>
              </a:extLst>
            </p:cNvPr>
            <p:cNvSpPr/>
            <p:nvPr/>
          </p:nvSpPr>
          <p:spPr>
            <a:xfrm>
              <a:off x="8183524" y="5267617"/>
              <a:ext cx="3200609" cy="1020954"/>
            </a:xfrm>
            <a:prstGeom prst="roundRect">
              <a:avLst>
                <a:gd name="adj" fmla="val 7317"/>
              </a:avLst>
            </a:prstGeom>
            <a:solidFill>
              <a:srgbClr val="FFFFFF"/>
            </a:solidFill>
            <a:ln w="25400">
              <a:solidFill>
                <a:srgbClr val="C00000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" name="Text 18">
              <a:extLst>
                <a:ext uri="{FF2B5EF4-FFF2-40B4-BE49-F238E27FC236}">
                  <a16:creationId xmlns:a16="http://schemas.microsoft.com/office/drawing/2014/main" id="{DA93195A-7864-CB72-F9EC-34FD9C2D9940}"/>
                </a:ext>
              </a:extLst>
            </p:cNvPr>
            <p:cNvSpPr/>
            <p:nvPr/>
          </p:nvSpPr>
          <p:spPr>
            <a:xfrm>
              <a:off x="8324015" y="5459640"/>
              <a:ext cx="2931894" cy="59032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64748B"/>
                  </a:solidFill>
                </a:rPr>
                <a:t>Keep in mind you cannot edit the Cover Page or controlled vocabularies on the template. Please edit and download a fresh template for each registration. </a:t>
              </a:r>
              <a:endParaRPr lang="en-US" sz="1200" dirty="0"/>
            </a:p>
          </p:txBody>
        </p: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AD7B636F-F2F4-F91D-147C-6EED73232092}"/>
              </a:ext>
            </a:extLst>
          </p:cNvPr>
          <p:cNvSpPr/>
          <p:nvPr/>
        </p:nvSpPr>
        <p:spPr>
          <a:xfrm>
            <a:off x="723014" y="4769926"/>
            <a:ext cx="927885" cy="223071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1CFA0B1A-54AD-BAFB-5D57-D14252635D4B}"/>
              </a:ext>
            </a:extLst>
          </p:cNvPr>
          <p:cNvSpPr/>
          <p:nvPr/>
        </p:nvSpPr>
        <p:spPr>
          <a:xfrm>
            <a:off x="6920703" y="4769927"/>
            <a:ext cx="961512" cy="220626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BB1AC8-4268-2A25-025C-EED7E6FB40D7}"/>
              </a:ext>
            </a:extLst>
          </p:cNvPr>
          <p:cNvGrpSpPr/>
          <p:nvPr/>
        </p:nvGrpSpPr>
        <p:grpSpPr>
          <a:xfrm>
            <a:off x="1444530" y="5180376"/>
            <a:ext cx="275685" cy="278152"/>
            <a:chOff x="643848" y="1739377"/>
            <a:chExt cx="384238" cy="384048"/>
          </a:xfrm>
        </p:grpSpPr>
        <p:sp>
          <p:nvSpPr>
            <p:cNvPr id="35" name="Shape 3">
              <a:extLst>
                <a:ext uri="{FF2B5EF4-FFF2-40B4-BE49-F238E27FC236}">
                  <a16:creationId xmlns:a16="http://schemas.microsoft.com/office/drawing/2014/main" id="{A8494787-B967-6EC8-669C-D946F61EA7AC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" name="Text 4">
              <a:extLst>
                <a:ext uri="{FF2B5EF4-FFF2-40B4-BE49-F238E27FC236}">
                  <a16:creationId xmlns:a16="http://schemas.microsoft.com/office/drawing/2014/main" id="{DC5DDE68-D335-426E-731D-52365198372D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132543-FC64-F480-2346-BC8851FACA01}"/>
              </a:ext>
            </a:extLst>
          </p:cNvPr>
          <p:cNvGrpSpPr/>
          <p:nvPr/>
        </p:nvGrpSpPr>
        <p:grpSpPr>
          <a:xfrm>
            <a:off x="371639" y="1210279"/>
            <a:ext cx="275685" cy="278152"/>
            <a:chOff x="643848" y="1739377"/>
            <a:chExt cx="384238" cy="384048"/>
          </a:xfrm>
        </p:grpSpPr>
        <p:sp>
          <p:nvSpPr>
            <p:cNvPr id="38" name="Shape 3">
              <a:extLst>
                <a:ext uri="{FF2B5EF4-FFF2-40B4-BE49-F238E27FC236}">
                  <a16:creationId xmlns:a16="http://schemas.microsoft.com/office/drawing/2014/main" id="{A81FFF99-AED3-96C8-B3A5-E7F7081DBABA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Text 4">
              <a:extLst>
                <a:ext uri="{FF2B5EF4-FFF2-40B4-BE49-F238E27FC236}">
                  <a16:creationId xmlns:a16="http://schemas.microsoft.com/office/drawing/2014/main" id="{133D5200-F28A-076C-B495-0B17F0B32B85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0C2E73-520B-E016-E771-F558FBEB110F}"/>
              </a:ext>
            </a:extLst>
          </p:cNvPr>
          <p:cNvGrpSpPr/>
          <p:nvPr/>
        </p:nvGrpSpPr>
        <p:grpSpPr>
          <a:xfrm>
            <a:off x="6645154" y="1206968"/>
            <a:ext cx="275685" cy="278152"/>
            <a:chOff x="643848" y="1739377"/>
            <a:chExt cx="384238" cy="384048"/>
          </a:xfrm>
        </p:grpSpPr>
        <p:sp>
          <p:nvSpPr>
            <p:cNvPr id="41" name="Shape 3">
              <a:extLst>
                <a:ext uri="{FF2B5EF4-FFF2-40B4-BE49-F238E27FC236}">
                  <a16:creationId xmlns:a16="http://schemas.microsoft.com/office/drawing/2014/main" id="{715C2855-188A-4EF5-500B-BC9997A06B6B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Text 4">
              <a:extLst>
                <a:ext uri="{FF2B5EF4-FFF2-40B4-BE49-F238E27FC236}">
                  <a16:creationId xmlns:a16="http://schemas.microsoft.com/office/drawing/2014/main" id="{66E89651-7423-213E-BCE8-B55DC13EF219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02DFC4-17F5-9239-4EC6-34F13C690C03}"/>
              </a:ext>
            </a:extLst>
          </p:cNvPr>
          <p:cNvGrpSpPr/>
          <p:nvPr/>
        </p:nvGrpSpPr>
        <p:grpSpPr>
          <a:xfrm>
            <a:off x="7882215" y="5183687"/>
            <a:ext cx="268616" cy="278152"/>
            <a:chOff x="643848" y="1739377"/>
            <a:chExt cx="384238" cy="384048"/>
          </a:xfrm>
        </p:grpSpPr>
        <p:sp>
          <p:nvSpPr>
            <p:cNvPr id="44" name="Shape 3">
              <a:extLst>
                <a:ext uri="{FF2B5EF4-FFF2-40B4-BE49-F238E27FC236}">
                  <a16:creationId xmlns:a16="http://schemas.microsoft.com/office/drawing/2014/main" id="{0F59DD94-B065-6E5C-6B21-B63D0BDA398B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Text 4">
              <a:extLst>
                <a:ext uri="{FF2B5EF4-FFF2-40B4-BE49-F238E27FC236}">
                  <a16:creationId xmlns:a16="http://schemas.microsoft.com/office/drawing/2014/main" id="{07CDE97E-4732-EC39-0FD7-EEBB4B4FDFF2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679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635CAB13-0E28-8C82-74CA-5C98C6C3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3">
            <a:extLst>
              <a:ext uri="{FF2B5EF4-FFF2-40B4-BE49-F238E27FC236}">
                <a16:creationId xmlns:a16="http://schemas.microsoft.com/office/drawing/2014/main" id="{F65589C6-B282-D4E1-E4AB-361CE1BA24C9}"/>
              </a:ext>
            </a:extLst>
          </p:cNvPr>
          <p:cNvSpPr/>
          <p:nvPr/>
        </p:nvSpPr>
        <p:spPr>
          <a:xfrm>
            <a:off x="7324740" y="1203657"/>
            <a:ext cx="4144245" cy="5396314"/>
          </a:xfrm>
          <a:prstGeom prst="roundRect">
            <a:avLst>
              <a:gd name="adj" fmla="val 1663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EB67A53C-4A0D-CA7A-BAC3-2C3C3010139B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Uploading Batch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9909460-A00F-8212-B300-8D8C08FA42AB}"/>
              </a:ext>
            </a:extLst>
          </p:cNvPr>
          <p:cNvGrpSpPr/>
          <p:nvPr/>
        </p:nvGrpSpPr>
        <p:grpSpPr>
          <a:xfrm>
            <a:off x="719589" y="5183234"/>
            <a:ext cx="6144389" cy="1237411"/>
            <a:chOff x="535207" y="5819251"/>
            <a:chExt cx="3301173" cy="737960"/>
          </a:xfrm>
        </p:grpSpPr>
        <p:sp>
          <p:nvSpPr>
            <p:cNvPr id="8" name="Shape 4">
              <a:extLst>
                <a:ext uri="{FF2B5EF4-FFF2-40B4-BE49-F238E27FC236}">
                  <a16:creationId xmlns:a16="http://schemas.microsoft.com/office/drawing/2014/main" id="{C398375B-F399-554C-C04D-C8EBBC8EF4F8}"/>
                </a:ext>
              </a:extLst>
            </p:cNvPr>
            <p:cNvSpPr/>
            <p:nvPr/>
          </p:nvSpPr>
          <p:spPr>
            <a:xfrm>
              <a:off x="535207" y="5819251"/>
              <a:ext cx="3301173" cy="737960"/>
            </a:xfrm>
            <a:prstGeom prst="roundRect">
              <a:avLst>
                <a:gd name="adj" fmla="val 7317"/>
              </a:avLst>
            </a:prstGeom>
            <a:solidFill>
              <a:srgbClr val="FFFFFF"/>
            </a:solidFill>
            <a:ln w="12700">
              <a:solidFill>
                <a:srgbClr val="D9E2EC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BAC89C1F-3AFB-F03D-E641-C5B6708EC783}"/>
                </a:ext>
              </a:extLst>
            </p:cNvPr>
            <p:cNvSpPr/>
            <p:nvPr/>
          </p:nvSpPr>
          <p:spPr>
            <a:xfrm>
              <a:off x="608820" y="5843045"/>
              <a:ext cx="3227560" cy="71416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sz="1400" dirty="0">
                  <a:solidFill>
                    <a:srgbClr val="66768C"/>
                  </a:solidFill>
                </a:rPr>
                <a:t>Navigate to </a:t>
              </a:r>
              <a:r>
                <a:rPr lang="en-US" sz="1400" b="1" dirty="0">
                  <a:solidFill>
                    <a:srgbClr val="66768C"/>
                  </a:solidFill>
                </a:rPr>
                <a:t>Upload Batch Spreadsheet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400" dirty="0">
                  <a:solidFill>
                    <a:srgbClr val="66768C"/>
                  </a:solidFill>
                </a:rPr>
                <a:t>Select </a:t>
              </a:r>
              <a:r>
                <a:rPr lang="en-US" sz="1400" b="1" dirty="0">
                  <a:solidFill>
                    <a:srgbClr val="66768C"/>
                  </a:solidFill>
                </a:rPr>
                <a:t>Create template </a:t>
              </a:r>
              <a:r>
                <a:rPr lang="en-US" sz="1400" dirty="0">
                  <a:solidFill>
                    <a:srgbClr val="66768C"/>
                  </a:solidFill>
                </a:rPr>
                <a:t>(new template) or </a:t>
              </a:r>
              <a:r>
                <a:rPr lang="en-US" sz="1400" b="1" dirty="0">
                  <a:solidFill>
                    <a:srgbClr val="66768C"/>
                  </a:solidFill>
                </a:rPr>
                <a:t>Choose File.</a:t>
              </a:r>
              <a:br>
                <a:rPr lang="en-US" sz="1400" dirty="0">
                  <a:solidFill>
                    <a:srgbClr val="66768C"/>
                  </a:solidFill>
                </a:rPr>
              </a:br>
              <a:r>
                <a:rPr lang="en-US" sz="1400" dirty="0">
                  <a:solidFill>
                    <a:srgbClr val="66768C"/>
                  </a:solidFill>
                </a:rPr>
                <a:t>Add the file you want to upload and </a:t>
              </a:r>
              <a:r>
                <a:rPr lang="en-US" sz="1400" b="1" dirty="0">
                  <a:solidFill>
                    <a:srgbClr val="66768C"/>
                  </a:solidFill>
                </a:rPr>
                <a:t>Submit Batch</a:t>
              </a:r>
              <a:r>
                <a:rPr lang="en-US" sz="1400" dirty="0">
                  <a:solidFill>
                    <a:srgbClr val="66768C"/>
                  </a:solidFill>
                </a:rPr>
                <a:t>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400" dirty="0">
                  <a:solidFill>
                    <a:srgbClr val="66768C"/>
                  </a:solidFill>
                </a:rPr>
                <a:t>You can save your samples as Draft if you want to come back to them at a later time.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F268001-AC27-E0C9-E2A7-1112F7BB271E}"/>
              </a:ext>
            </a:extLst>
          </p:cNvPr>
          <p:cNvGrpSpPr/>
          <p:nvPr/>
        </p:nvGrpSpPr>
        <p:grpSpPr>
          <a:xfrm>
            <a:off x="444040" y="1203657"/>
            <a:ext cx="275685" cy="278152"/>
            <a:chOff x="643848" y="1739377"/>
            <a:chExt cx="384238" cy="384048"/>
          </a:xfrm>
        </p:grpSpPr>
        <p:sp>
          <p:nvSpPr>
            <p:cNvPr id="38" name="Shape 3">
              <a:extLst>
                <a:ext uri="{FF2B5EF4-FFF2-40B4-BE49-F238E27FC236}">
                  <a16:creationId xmlns:a16="http://schemas.microsoft.com/office/drawing/2014/main" id="{54F1B9CD-25BD-A6CE-0B55-E07517DCDDBA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Text 4">
              <a:extLst>
                <a:ext uri="{FF2B5EF4-FFF2-40B4-BE49-F238E27FC236}">
                  <a16:creationId xmlns:a16="http://schemas.microsoft.com/office/drawing/2014/main" id="{D413110F-7024-E879-8F3C-186200F72EA4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8954F1E-F175-5180-8868-6AA7C18840EF}"/>
              </a:ext>
            </a:extLst>
          </p:cNvPr>
          <p:cNvGrpSpPr/>
          <p:nvPr/>
        </p:nvGrpSpPr>
        <p:grpSpPr>
          <a:xfrm>
            <a:off x="7019864" y="1203657"/>
            <a:ext cx="275685" cy="278152"/>
            <a:chOff x="643848" y="1739377"/>
            <a:chExt cx="384238" cy="384048"/>
          </a:xfrm>
        </p:grpSpPr>
        <p:sp>
          <p:nvSpPr>
            <p:cNvPr id="41" name="Shape 3">
              <a:extLst>
                <a:ext uri="{FF2B5EF4-FFF2-40B4-BE49-F238E27FC236}">
                  <a16:creationId xmlns:a16="http://schemas.microsoft.com/office/drawing/2014/main" id="{0FA5C2EE-CB58-6AC1-E223-866CFE7B7DE0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Text 4">
              <a:extLst>
                <a:ext uri="{FF2B5EF4-FFF2-40B4-BE49-F238E27FC236}">
                  <a16:creationId xmlns:a16="http://schemas.microsoft.com/office/drawing/2014/main" id="{955D11DE-967B-A264-2AA1-27F3602CCC5E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2926B50-8EF1-B1FF-8E4B-E7CFE530BA82}"/>
              </a:ext>
            </a:extLst>
          </p:cNvPr>
          <p:cNvGrpSpPr/>
          <p:nvPr/>
        </p:nvGrpSpPr>
        <p:grpSpPr>
          <a:xfrm>
            <a:off x="7882215" y="5183687"/>
            <a:ext cx="268616" cy="278152"/>
            <a:chOff x="643848" y="1739377"/>
            <a:chExt cx="384238" cy="384048"/>
          </a:xfrm>
        </p:grpSpPr>
        <p:sp>
          <p:nvSpPr>
            <p:cNvPr id="44" name="Shape 3">
              <a:extLst>
                <a:ext uri="{FF2B5EF4-FFF2-40B4-BE49-F238E27FC236}">
                  <a16:creationId xmlns:a16="http://schemas.microsoft.com/office/drawing/2014/main" id="{1D497DB8-EF6B-4E15-A355-9834FB2F2971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Text 4">
              <a:extLst>
                <a:ext uri="{FF2B5EF4-FFF2-40B4-BE49-F238E27FC236}">
                  <a16:creationId xmlns:a16="http://schemas.microsoft.com/office/drawing/2014/main" id="{48BF0A9D-99D5-2726-3547-4C860A59BBC4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9B55E6-7AB9-CB98-A806-035CEE9F6453}"/>
              </a:ext>
            </a:extLst>
          </p:cNvPr>
          <p:cNvGrpSpPr/>
          <p:nvPr/>
        </p:nvGrpSpPr>
        <p:grpSpPr>
          <a:xfrm>
            <a:off x="731145" y="1219354"/>
            <a:ext cx="6132833" cy="3892883"/>
            <a:chOff x="719056" y="1206968"/>
            <a:chExt cx="5858953" cy="3464270"/>
          </a:xfrm>
        </p:grpSpPr>
        <p:sp>
          <p:nvSpPr>
            <p:cNvPr id="11" name="Shape 3">
              <a:extLst>
                <a:ext uri="{FF2B5EF4-FFF2-40B4-BE49-F238E27FC236}">
                  <a16:creationId xmlns:a16="http://schemas.microsoft.com/office/drawing/2014/main" id="{D11C0DB1-C3F6-C51B-3222-46EF0C1CE580}"/>
                </a:ext>
              </a:extLst>
            </p:cNvPr>
            <p:cNvSpPr/>
            <p:nvPr/>
          </p:nvSpPr>
          <p:spPr>
            <a:xfrm>
              <a:off x="719056" y="1206968"/>
              <a:ext cx="5858953" cy="3464270"/>
            </a:xfrm>
            <a:prstGeom prst="roundRect">
              <a:avLst>
                <a:gd name="adj" fmla="val 1663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736809C-8496-DB85-3376-26D559F66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433" y="1269858"/>
              <a:ext cx="5751883" cy="3344672"/>
            </a:xfrm>
            <a:prstGeom prst="rect">
              <a:avLst/>
            </a:prstGeom>
          </p:spPr>
        </p:pic>
      </p:grp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EAB749A-A00A-F979-B3CA-DAE6FB9CCEE0}"/>
              </a:ext>
            </a:extLst>
          </p:cNvPr>
          <p:cNvSpPr/>
          <p:nvPr/>
        </p:nvSpPr>
        <p:spPr>
          <a:xfrm>
            <a:off x="830676" y="4184695"/>
            <a:ext cx="1025314" cy="208532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C331297-27C4-710C-5291-CB3D8935B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121" y="1266547"/>
            <a:ext cx="4027482" cy="2225714"/>
          </a:xfrm>
          <a:prstGeom prst="rect">
            <a:avLst/>
          </a:prstGeom>
        </p:spPr>
      </p:pic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134C2BCB-5C75-D29D-9EC3-2D6221A09CA2}"/>
              </a:ext>
            </a:extLst>
          </p:cNvPr>
          <p:cNvSpPr/>
          <p:nvPr/>
        </p:nvSpPr>
        <p:spPr>
          <a:xfrm>
            <a:off x="5211841" y="3274644"/>
            <a:ext cx="1445304" cy="247191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FD62279-D288-C841-1141-522A278CA7B3}"/>
              </a:ext>
            </a:extLst>
          </p:cNvPr>
          <p:cNvSpPr/>
          <p:nvPr/>
        </p:nvSpPr>
        <p:spPr>
          <a:xfrm>
            <a:off x="3336967" y="2463532"/>
            <a:ext cx="3320178" cy="410022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23B7EB-12DA-092A-5A1A-D246158B20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12" r="2091" b="2602"/>
          <a:stretch>
            <a:fillRect/>
          </a:stretch>
        </p:blipFill>
        <p:spPr>
          <a:xfrm>
            <a:off x="7434924" y="3543607"/>
            <a:ext cx="3926400" cy="3056364"/>
          </a:xfrm>
          <a:prstGeom prst="rect">
            <a:avLst/>
          </a:prstGeom>
        </p:spPr>
      </p:pic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17958A1E-F57E-DC7F-061B-8435FE3FCA80}"/>
              </a:ext>
            </a:extLst>
          </p:cNvPr>
          <p:cNvSpPr/>
          <p:nvPr/>
        </p:nvSpPr>
        <p:spPr>
          <a:xfrm>
            <a:off x="10543032" y="6270191"/>
            <a:ext cx="781714" cy="293204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AF39FD-B034-93D8-9A63-D0C89CA2BD8F}"/>
              </a:ext>
            </a:extLst>
          </p:cNvPr>
          <p:cNvGrpSpPr/>
          <p:nvPr/>
        </p:nvGrpSpPr>
        <p:grpSpPr>
          <a:xfrm>
            <a:off x="7019864" y="5801939"/>
            <a:ext cx="275685" cy="278152"/>
            <a:chOff x="643848" y="1739377"/>
            <a:chExt cx="384238" cy="384048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CD57178A-746F-C359-0C94-EAFD55386371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6" name="Text 4">
              <a:extLst>
                <a:ext uri="{FF2B5EF4-FFF2-40B4-BE49-F238E27FC236}">
                  <a16:creationId xmlns:a16="http://schemas.microsoft.com/office/drawing/2014/main" id="{34D02792-D304-495D-E432-EE7573BEBB01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3</a:t>
              </a:r>
              <a:endParaRPr lang="en-US" sz="1400" dirty="0"/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97E2D1-7F13-8CE5-0486-38EA720A0B97}"/>
              </a:ext>
            </a:extLst>
          </p:cNvPr>
          <p:cNvSpPr/>
          <p:nvPr/>
        </p:nvSpPr>
        <p:spPr>
          <a:xfrm>
            <a:off x="7451299" y="5732693"/>
            <a:ext cx="3844400" cy="410022"/>
          </a:xfrm>
          <a:prstGeom prst="roundRect">
            <a:avLst>
              <a:gd name="adj" fmla="val 731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0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1079CE9B-CCEA-90D1-7654-36B2D753E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3">
            <a:extLst>
              <a:ext uri="{FF2B5EF4-FFF2-40B4-BE49-F238E27FC236}">
                <a16:creationId xmlns:a16="http://schemas.microsoft.com/office/drawing/2014/main" id="{C7FF3AE9-C601-EFF5-CA5F-191F44E3C585}"/>
              </a:ext>
            </a:extLst>
          </p:cNvPr>
          <p:cNvSpPr/>
          <p:nvPr/>
        </p:nvSpPr>
        <p:spPr>
          <a:xfrm>
            <a:off x="5635343" y="1249526"/>
            <a:ext cx="4251097" cy="5463162"/>
          </a:xfrm>
          <a:prstGeom prst="roundRect">
            <a:avLst>
              <a:gd name="adj" fmla="val 1663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dirty="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6DAD2CEA-9D01-2DFF-AA71-9FE01A7CD054}"/>
              </a:ext>
            </a:extLst>
          </p:cNvPr>
          <p:cNvSpPr/>
          <p:nvPr/>
        </p:nvSpPr>
        <p:spPr>
          <a:xfrm>
            <a:off x="493441" y="2031686"/>
            <a:ext cx="5021238" cy="3228162"/>
          </a:xfrm>
          <a:prstGeom prst="roundRect">
            <a:avLst>
              <a:gd name="adj" fmla="val 1663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dirty="0"/>
          </a:p>
        </p:txBody>
      </p:sp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3A9B88EC-7A60-D403-CD1D-75574E44FE0E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Uploading Batch Template</a:t>
            </a: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CA8E0EDA-B34B-9A67-F34D-0F687AA3A8BC}"/>
              </a:ext>
            </a:extLst>
          </p:cNvPr>
          <p:cNvSpPr/>
          <p:nvPr/>
        </p:nvSpPr>
        <p:spPr>
          <a:xfrm>
            <a:off x="1889036" y="4968182"/>
            <a:ext cx="2230048" cy="21550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C"/>
                </a:solidFill>
              </a:rPr>
              <a:t>Batch upload progress display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2FE271D-EFC7-CE06-8A11-8EE305F47A07}"/>
              </a:ext>
            </a:extLst>
          </p:cNvPr>
          <p:cNvGrpSpPr/>
          <p:nvPr/>
        </p:nvGrpSpPr>
        <p:grpSpPr>
          <a:xfrm>
            <a:off x="10007104" y="1840506"/>
            <a:ext cx="1957856" cy="4657857"/>
            <a:chOff x="4477227" y="5369247"/>
            <a:chExt cx="2942961" cy="847980"/>
          </a:xfrm>
        </p:grpSpPr>
        <p:sp>
          <p:nvSpPr>
            <p:cNvPr id="15" name="Shape 9">
              <a:extLst>
                <a:ext uri="{FF2B5EF4-FFF2-40B4-BE49-F238E27FC236}">
                  <a16:creationId xmlns:a16="http://schemas.microsoft.com/office/drawing/2014/main" id="{6CFDE45A-6835-C27D-5CB6-7ECEE92A8767}"/>
                </a:ext>
              </a:extLst>
            </p:cNvPr>
            <p:cNvSpPr/>
            <p:nvPr/>
          </p:nvSpPr>
          <p:spPr>
            <a:xfrm>
              <a:off x="4477227" y="5392758"/>
              <a:ext cx="2942961" cy="793498"/>
            </a:xfrm>
            <a:prstGeom prst="roundRect">
              <a:avLst>
                <a:gd name="adj" fmla="val 4421"/>
              </a:avLst>
            </a:prstGeom>
            <a:solidFill>
              <a:srgbClr val="FFFFFF"/>
            </a:solidFill>
            <a:ln w="12700">
              <a:solidFill>
                <a:srgbClr val="D9E2EC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74D4DD8A-E492-B37E-E654-EB0693CC50EF}"/>
                </a:ext>
              </a:extLst>
            </p:cNvPr>
            <p:cNvSpPr/>
            <p:nvPr/>
          </p:nvSpPr>
          <p:spPr>
            <a:xfrm>
              <a:off x="4610474" y="5369247"/>
              <a:ext cx="2679304" cy="847980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66768C"/>
                  </a:solidFill>
                </a:rPr>
                <a:t>Batch Upload Summary </a:t>
              </a:r>
              <a:r>
                <a:rPr lang="en-US" sz="1300" dirty="0">
                  <a:solidFill>
                    <a:srgbClr val="66768C"/>
                  </a:solidFill>
                </a:rPr>
                <a:t>displays the batch file, number of samples, and IGSNs assigned to your samples. </a:t>
              </a:r>
              <a:br>
                <a:rPr lang="en-US" sz="1300" dirty="0">
                  <a:solidFill>
                    <a:srgbClr val="66768C"/>
                  </a:solidFill>
                </a:rPr>
              </a:br>
              <a:br>
                <a:rPr lang="en-US" sz="1300" dirty="0">
                  <a:solidFill>
                    <a:srgbClr val="66768C"/>
                  </a:solidFill>
                </a:rPr>
              </a:br>
              <a:r>
                <a:rPr lang="en-US" sz="1300" dirty="0">
                  <a:solidFill>
                    <a:srgbClr val="66768C"/>
                  </a:solidFill>
                </a:rPr>
                <a:t>Upload a new batch if the information is incorrect or you want to add a new batch submission.</a:t>
              </a:r>
            </a:p>
            <a:p>
              <a:pPr marL="0" indent="0">
                <a:buNone/>
              </a:pPr>
              <a:br>
                <a:rPr lang="en-US" sz="1300" dirty="0">
                  <a:solidFill>
                    <a:srgbClr val="66768C"/>
                  </a:solidFill>
                </a:rPr>
              </a:br>
              <a:r>
                <a:rPr lang="en-US" sz="1300" dirty="0">
                  <a:solidFill>
                    <a:srgbClr val="66768C"/>
                  </a:solidFill>
                </a:rPr>
                <a:t>Check your registered samples under </a:t>
              </a:r>
              <a:r>
                <a:rPr lang="en-US" sz="1300" b="1" dirty="0">
                  <a:solidFill>
                    <a:srgbClr val="66768C"/>
                  </a:solidFill>
                </a:rPr>
                <a:t>View registered samples</a:t>
              </a:r>
              <a:r>
                <a:rPr lang="en-US" sz="1300" dirty="0">
                  <a:solidFill>
                    <a:srgbClr val="66768C"/>
                  </a:solidFill>
                </a:rPr>
                <a:t>. This will re-direct you to </a:t>
              </a:r>
              <a:r>
                <a:rPr lang="en-US" sz="1300" b="1" dirty="0">
                  <a:solidFill>
                    <a:srgbClr val="66768C"/>
                  </a:solidFill>
                </a:rPr>
                <a:t>Your Samples</a:t>
              </a:r>
              <a:r>
                <a:rPr lang="en-US" sz="1300" dirty="0">
                  <a:solidFill>
                    <a:srgbClr val="66768C"/>
                  </a:solidFill>
                </a:rPr>
                <a:t> page. </a:t>
              </a:r>
            </a:p>
            <a:p>
              <a:pPr marL="0" indent="0">
                <a:buNone/>
              </a:pPr>
              <a:endParaRPr lang="en-US" sz="1300" dirty="0">
                <a:solidFill>
                  <a:srgbClr val="66768C"/>
                </a:solidFill>
              </a:endParaRPr>
            </a:p>
            <a:p>
              <a:pPr marL="0" indent="0">
                <a:buNone/>
              </a:pPr>
              <a:r>
                <a:rPr lang="en-US" sz="1300" dirty="0">
                  <a:solidFill>
                    <a:srgbClr val="66768C"/>
                  </a:solidFill>
                </a:rPr>
                <a:t>Your samples will have </a:t>
              </a:r>
              <a:r>
                <a:rPr lang="en-US" sz="1300" b="1" dirty="0">
                  <a:solidFill>
                    <a:srgbClr val="66768C"/>
                  </a:solidFill>
                </a:rPr>
                <a:t>status: pending review </a:t>
              </a:r>
              <a:r>
                <a:rPr lang="en-US" sz="1300" dirty="0">
                  <a:solidFill>
                    <a:srgbClr val="66768C"/>
                  </a:solidFill>
                </a:rPr>
                <a:t>until approved by a SESAR curator.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BB2DE2-0F13-5066-46ED-8FA99DBCFFC2}"/>
              </a:ext>
            </a:extLst>
          </p:cNvPr>
          <p:cNvGrpSpPr/>
          <p:nvPr/>
        </p:nvGrpSpPr>
        <p:grpSpPr>
          <a:xfrm>
            <a:off x="196916" y="2027564"/>
            <a:ext cx="275685" cy="278152"/>
            <a:chOff x="643848" y="1739377"/>
            <a:chExt cx="384238" cy="384048"/>
          </a:xfrm>
        </p:grpSpPr>
        <p:sp>
          <p:nvSpPr>
            <p:cNvPr id="38" name="Shape 3">
              <a:extLst>
                <a:ext uri="{FF2B5EF4-FFF2-40B4-BE49-F238E27FC236}">
                  <a16:creationId xmlns:a16="http://schemas.microsoft.com/office/drawing/2014/main" id="{3E9F6866-3006-CD9B-45E4-97C5304E72F0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9" name="Text 4">
              <a:extLst>
                <a:ext uri="{FF2B5EF4-FFF2-40B4-BE49-F238E27FC236}">
                  <a16:creationId xmlns:a16="http://schemas.microsoft.com/office/drawing/2014/main" id="{67C9D4F6-5697-29CA-262C-0031E7F7A337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1</a:t>
              </a:r>
              <a:endParaRPr lang="en-US" sz="14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7D9806-8220-6759-31B5-FBF7DE2CE9EB}"/>
              </a:ext>
            </a:extLst>
          </p:cNvPr>
          <p:cNvGrpSpPr/>
          <p:nvPr/>
        </p:nvGrpSpPr>
        <p:grpSpPr>
          <a:xfrm>
            <a:off x="5348673" y="1249526"/>
            <a:ext cx="275685" cy="278152"/>
            <a:chOff x="643848" y="1739377"/>
            <a:chExt cx="384238" cy="384048"/>
          </a:xfrm>
        </p:grpSpPr>
        <p:sp>
          <p:nvSpPr>
            <p:cNvPr id="41" name="Shape 3">
              <a:extLst>
                <a:ext uri="{FF2B5EF4-FFF2-40B4-BE49-F238E27FC236}">
                  <a16:creationId xmlns:a16="http://schemas.microsoft.com/office/drawing/2014/main" id="{269B01C3-76EA-6E1D-323A-6ADE5F8C82D2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2" name="Text 4">
              <a:extLst>
                <a:ext uri="{FF2B5EF4-FFF2-40B4-BE49-F238E27FC236}">
                  <a16:creationId xmlns:a16="http://schemas.microsoft.com/office/drawing/2014/main" id="{A78D1C42-94B1-4538-C448-534A5B0B446A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782D5C-F9FF-2BF7-8F82-9151EFBDE219}"/>
              </a:ext>
            </a:extLst>
          </p:cNvPr>
          <p:cNvGrpSpPr/>
          <p:nvPr/>
        </p:nvGrpSpPr>
        <p:grpSpPr>
          <a:xfrm>
            <a:off x="7882215" y="5183687"/>
            <a:ext cx="268616" cy="278152"/>
            <a:chOff x="643848" y="1739377"/>
            <a:chExt cx="384238" cy="384048"/>
          </a:xfrm>
        </p:grpSpPr>
        <p:sp>
          <p:nvSpPr>
            <p:cNvPr id="44" name="Shape 3">
              <a:extLst>
                <a:ext uri="{FF2B5EF4-FFF2-40B4-BE49-F238E27FC236}">
                  <a16:creationId xmlns:a16="http://schemas.microsoft.com/office/drawing/2014/main" id="{FBC2BEB5-4171-CAC7-1318-F4FF6858D1FB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Text 4">
              <a:extLst>
                <a:ext uri="{FF2B5EF4-FFF2-40B4-BE49-F238E27FC236}">
                  <a16:creationId xmlns:a16="http://schemas.microsoft.com/office/drawing/2014/main" id="{A05BF44F-29BA-A1FD-5C45-E5339741B50A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2435F019-B61F-F7F1-BD1D-A71FC51D4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29" y="2088833"/>
            <a:ext cx="4938387" cy="28771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3789DD-38AA-4941-00C1-39252B8ED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022" y="1261257"/>
            <a:ext cx="4160874" cy="24750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148210-F527-E04E-ADBE-353E5320B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7022" y="3774341"/>
            <a:ext cx="4180644" cy="2877147"/>
          </a:xfrm>
          <a:prstGeom prst="rect">
            <a:avLst/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9FF5EFC-7C5A-484C-6A1A-5298F5DDB7A7}"/>
              </a:ext>
            </a:extLst>
          </p:cNvPr>
          <p:cNvSpPr/>
          <p:nvPr/>
        </p:nvSpPr>
        <p:spPr>
          <a:xfrm>
            <a:off x="7498018" y="3461913"/>
            <a:ext cx="2343991" cy="274347"/>
          </a:xfrm>
          <a:prstGeom prst="roundRect">
            <a:avLst>
              <a:gd name="adj" fmla="val 10335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CC6DFE-A77B-21C7-DCFE-1002CC0EBBDC}"/>
              </a:ext>
            </a:extLst>
          </p:cNvPr>
          <p:cNvGrpSpPr/>
          <p:nvPr/>
        </p:nvGrpSpPr>
        <p:grpSpPr>
          <a:xfrm>
            <a:off x="9909026" y="1782415"/>
            <a:ext cx="275685" cy="278152"/>
            <a:chOff x="643848" y="1739377"/>
            <a:chExt cx="384238" cy="384048"/>
          </a:xfrm>
        </p:grpSpPr>
        <p:sp>
          <p:nvSpPr>
            <p:cNvPr id="12" name="Shape 3">
              <a:extLst>
                <a:ext uri="{FF2B5EF4-FFF2-40B4-BE49-F238E27FC236}">
                  <a16:creationId xmlns:a16="http://schemas.microsoft.com/office/drawing/2014/main" id="{CE2D01C0-A885-AD96-79EE-21EE744E82CB}"/>
                </a:ext>
              </a:extLst>
            </p:cNvPr>
            <p:cNvSpPr/>
            <p:nvPr/>
          </p:nvSpPr>
          <p:spPr>
            <a:xfrm>
              <a:off x="643848" y="1739377"/>
              <a:ext cx="384048" cy="384048"/>
            </a:xfrm>
            <a:prstGeom prst="ellipse">
              <a:avLst/>
            </a:prstGeom>
            <a:solidFill>
              <a:srgbClr val="1F6F8B"/>
            </a:solidFill>
            <a:ln w="12700">
              <a:solidFill>
                <a:srgbClr val="1F6F8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Text 4">
              <a:extLst>
                <a:ext uri="{FF2B5EF4-FFF2-40B4-BE49-F238E27FC236}">
                  <a16:creationId xmlns:a16="http://schemas.microsoft.com/office/drawing/2014/main" id="{8FA31E03-7DCC-6BB0-AC0F-7FFF18ED18CE}"/>
                </a:ext>
              </a:extLst>
            </p:cNvPr>
            <p:cNvSpPr/>
            <p:nvPr/>
          </p:nvSpPr>
          <p:spPr>
            <a:xfrm>
              <a:off x="644038" y="1844533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</a:t>
              </a:r>
              <a:endParaRPr lang="en-US" sz="1400" dirty="0"/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52E7819-9AFF-6D88-53F3-18F73E210937}"/>
              </a:ext>
            </a:extLst>
          </p:cNvPr>
          <p:cNvSpPr/>
          <p:nvPr/>
        </p:nvSpPr>
        <p:spPr>
          <a:xfrm>
            <a:off x="6895001" y="5455217"/>
            <a:ext cx="2942895" cy="506104"/>
          </a:xfrm>
          <a:prstGeom prst="roundRect">
            <a:avLst>
              <a:gd name="adj" fmla="val 4869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568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39B2EA16-8BBC-E29B-0F33-E0D862208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1060FE08-551F-3837-39F2-5B530494EE28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Post Registration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702AB6-32E7-8CF4-9A7D-0545EF81A891}"/>
              </a:ext>
            </a:extLst>
          </p:cNvPr>
          <p:cNvGrpSpPr/>
          <p:nvPr/>
        </p:nvGrpSpPr>
        <p:grpSpPr>
          <a:xfrm>
            <a:off x="313525" y="1321853"/>
            <a:ext cx="6782198" cy="5332336"/>
            <a:chOff x="305872" y="332359"/>
            <a:chExt cx="7124626" cy="5490104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2719F23B-E833-7FA2-E593-1444DB939517}"/>
                </a:ext>
              </a:extLst>
            </p:cNvPr>
            <p:cNvSpPr/>
            <p:nvPr/>
          </p:nvSpPr>
          <p:spPr>
            <a:xfrm>
              <a:off x="305872" y="332359"/>
              <a:ext cx="7124626" cy="5490104"/>
            </a:xfrm>
            <a:prstGeom prst="roundRect">
              <a:avLst>
                <a:gd name="adj" fmla="val 1663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CA1C05E-0C7C-A100-E02D-D730ED96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536" y="1405375"/>
              <a:ext cx="7001297" cy="434929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4786550-9581-C8CA-1CDB-874DFFF8D63D}"/>
              </a:ext>
            </a:extLst>
          </p:cNvPr>
          <p:cNvGrpSpPr/>
          <p:nvPr/>
        </p:nvGrpSpPr>
        <p:grpSpPr>
          <a:xfrm>
            <a:off x="7446309" y="4570194"/>
            <a:ext cx="4444097" cy="2071077"/>
            <a:chOff x="7497810" y="1359880"/>
            <a:chExt cx="4444097" cy="2071077"/>
          </a:xfrm>
        </p:grpSpPr>
        <p:sp>
          <p:nvSpPr>
            <p:cNvPr id="8" name="Shape 3">
              <a:extLst>
                <a:ext uri="{FF2B5EF4-FFF2-40B4-BE49-F238E27FC236}">
                  <a16:creationId xmlns:a16="http://schemas.microsoft.com/office/drawing/2014/main" id="{ABBD2184-E1B9-F5AB-05B5-DB7D0C005517}"/>
                </a:ext>
              </a:extLst>
            </p:cNvPr>
            <p:cNvSpPr/>
            <p:nvPr/>
          </p:nvSpPr>
          <p:spPr>
            <a:xfrm>
              <a:off x="7497810" y="1359880"/>
              <a:ext cx="4444097" cy="2071077"/>
            </a:xfrm>
            <a:prstGeom prst="roundRect">
              <a:avLst>
                <a:gd name="adj" fmla="val 1663"/>
              </a:avLst>
            </a:prstGeom>
            <a:solidFill>
              <a:srgbClr val="FFFFFF"/>
            </a:solidFill>
            <a:ln w="28575">
              <a:solidFill>
                <a:srgbClr val="FFCA54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BF2B86-E55F-AF37-DD93-E901BB746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718"/>
            <a:stretch>
              <a:fillRect/>
            </a:stretch>
          </p:blipFill>
          <p:spPr>
            <a:xfrm>
              <a:off x="7567171" y="1416448"/>
              <a:ext cx="4305374" cy="1957940"/>
            </a:xfrm>
            <a:prstGeom prst="rect">
              <a:avLst/>
            </a:prstGeom>
          </p:spPr>
        </p:pic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186FB6-D66B-AD85-7A41-C6521D7438A0}"/>
              </a:ext>
            </a:extLst>
          </p:cNvPr>
          <p:cNvSpPr/>
          <p:nvPr/>
        </p:nvSpPr>
        <p:spPr>
          <a:xfrm>
            <a:off x="5623860" y="3223916"/>
            <a:ext cx="1412310" cy="2024488"/>
          </a:xfrm>
          <a:prstGeom prst="roundRect">
            <a:avLst>
              <a:gd name="adj" fmla="val 7638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A64CE51-D9D2-968D-BE17-2724DF6046C2}"/>
              </a:ext>
            </a:extLst>
          </p:cNvPr>
          <p:cNvSpPr/>
          <p:nvPr/>
        </p:nvSpPr>
        <p:spPr>
          <a:xfrm>
            <a:off x="422157" y="4551633"/>
            <a:ext cx="436032" cy="179754"/>
          </a:xfrm>
          <a:prstGeom prst="roundRect">
            <a:avLst>
              <a:gd name="adj" fmla="val 19580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7F5635-213C-8006-A8C5-FB75D8A62888}"/>
              </a:ext>
            </a:extLst>
          </p:cNvPr>
          <p:cNvCxnSpPr>
            <a:cxnSpLocks/>
          </p:cNvCxnSpPr>
          <p:nvPr/>
        </p:nvCxnSpPr>
        <p:spPr>
          <a:xfrm>
            <a:off x="7036170" y="3306305"/>
            <a:ext cx="410138" cy="1271163"/>
          </a:xfrm>
          <a:prstGeom prst="line">
            <a:avLst/>
          </a:prstGeom>
          <a:ln w="2540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B9BE124-4903-25C1-D2EA-B1E65417DB7D}"/>
              </a:ext>
            </a:extLst>
          </p:cNvPr>
          <p:cNvCxnSpPr>
            <a:cxnSpLocks/>
          </p:cNvCxnSpPr>
          <p:nvPr/>
        </p:nvCxnSpPr>
        <p:spPr>
          <a:xfrm>
            <a:off x="7026589" y="5202264"/>
            <a:ext cx="419719" cy="1435369"/>
          </a:xfrm>
          <a:prstGeom prst="line">
            <a:avLst/>
          </a:prstGeom>
          <a:ln w="2540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CB05143-8B87-31C8-F960-0EB26BEFE618}"/>
              </a:ext>
            </a:extLst>
          </p:cNvPr>
          <p:cNvGrpSpPr/>
          <p:nvPr/>
        </p:nvGrpSpPr>
        <p:grpSpPr>
          <a:xfrm>
            <a:off x="7533896" y="1321377"/>
            <a:ext cx="4268921" cy="3131189"/>
            <a:chOff x="8461828" y="3535148"/>
            <a:chExt cx="4080460" cy="3221251"/>
          </a:xfrm>
        </p:grpSpPr>
        <p:sp>
          <p:nvSpPr>
            <p:cNvPr id="31" name="Shape 3">
              <a:extLst>
                <a:ext uri="{FF2B5EF4-FFF2-40B4-BE49-F238E27FC236}">
                  <a16:creationId xmlns:a16="http://schemas.microsoft.com/office/drawing/2014/main" id="{98F984ED-BB23-B597-2C6D-F393A69AA9B1}"/>
                </a:ext>
              </a:extLst>
            </p:cNvPr>
            <p:cNvSpPr/>
            <p:nvPr/>
          </p:nvSpPr>
          <p:spPr>
            <a:xfrm>
              <a:off x="8461828" y="3535148"/>
              <a:ext cx="4080460" cy="3221251"/>
            </a:xfrm>
            <a:prstGeom prst="roundRect">
              <a:avLst>
                <a:gd name="adj" fmla="val 1663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A325487-2173-0376-7D4D-EA0768B59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34413" y="3591718"/>
              <a:ext cx="2379010" cy="3067671"/>
            </a:xfrm>
            <a:prstGeom prst="rect">
              <a:avLst/>
            </a:prstGeom>
          </p:spPr>
        </p:pic>
      </p:grpSp>
      <p:sp>
        <p:nvSpPr>
          <p:cNvPr id="35" name="Text 13">
            <a:extLst>
              <a:ext uri="{FF2B5EF4-FFF2-40B4-BE49-F238E27FC236}">
                <a16:creationId xmlns:a16="http://schemas.microsoft.com/office/drawing/2014/main" id="{117FEB4E-EAE8-C6EE-391B-7119DFAFD73D}"/>
              </a:ext>
            </a:extLst>
          </p:cNvPr>
          <p:cNvSpPr/>
          <p:nvPr/>
        </p:nvSpPr>
        <p:spPr>
          <a:xfrm>
            <a:off x="10156429" y="1737788"/>
            <a:ext cx="1628161" cy="201335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68C"/>
                </a:solidFill>
              </a:rPr>
              <a:t>Email notification from a SESAR Curator will be sent with information on your registration. </a:t>
            </a: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66B578AE-E020-C9D5-5120-C7E820D02D45}"/>
              </a:ext>
            </a:extLst>
          </p:cNvPr>
          <p:cNvSpPr/>
          <p:nvPr/>
        </p:nvSpPr>
        <p:spPr>
          <a:xfrm>
            <a:off x="407410" y="1440642"/>
            <a:ext cx="6688313" cy="64809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68C"/>
                </a:solidFill>
              </a:rPr>
              <a:t>Access your pending batch samples under </a:t>
            </a:r>
            <a:r>
              <a:rPr lang="en-US" sz="1300" b="1" dirty="0">
                <a:solidFill>
                  <a:srgbClr val="66768C"/>
                </a:solidFill>
              </a:rPr>
              <a:t>Your Batches</a:t>
            </a:r>
            <a:r>
              <a:rPr lang="en-US" sz="1300" dirty="0">
                <a:solidFill>
                  <a:srgbClr val="66768C"/>
                </a:solidFill>
              </a:rPr>
              <a:t>. </a:t>
            </a:r>
            <a:br>
              <a:rPr lang="en-US" sz="1300" dirty="0">
                <a:solidFill>
                  <a:srgbClr val="66768C"/>
                </a:solidFill>
              </a:rPr>
            </a:br>
            <a:br>
              <a:rPr lang="en-US" sz="1300" dirty="0">
                <a:solidFill>
                  <a:srgbClr val="66768C"/>
                </a:solidFill>
              </a:rPr>
            </a:br>
            <a:r>
              <a:rPr lang="en-US" sz="1300" dirty="0">
                <a:solidFill>
                  <a:srgbClr val="66768C"/>
                </a:solidFill>
              </a:rPr>
              <a:t>Review the </a:t>
            </a:r>
            <a:r>
              <a:rPr lang="en-US" sz="1300" b="1" dirty="0">
                <a:solidFill>
                  <a:srgbClr val="66768C"/>
                </a:solidFill>
              </a:rPr>
              <a:t>Curator feedback</a:t>
            </a:r>
            <a:r>
              <a:rPr lang="en-US" sz="1300" dirty="0">
                <a:solidFill>
                  <a:srgbClr val="66768C"/>
                </a:solidFill>
              </a:rPr>
              <a:t>.  </a:t>
            </a:r>
            <a:r>
              <a:rPr lang="en-US" sz="1300" b="1" dirty="0">
                <a:solidFill>
                  <a:srgbClr val="66768C"/>
                </a:solidFill>
              </a:rPr>
              <a:t>Click to filter this sample for edit </a:t>
            </a:r>
            <a:r>
              <a:rPr lang="en-US" sz="1300" dirty="0">
                <a:solidFill>
                  <a:srgbClr val="66768C"/>
                </a:solidFill>
              </a:rPr>
              <a:t>will filter and display only the sample with curator feedback.</a:t>
            </a:r>
          </a:p>
        </p:txBody>
      </p:sp>
    </p:spTree>
    <p:extLst>
      <p:ext uri="{BB962C8B-B14F-4D97-AF65-F5344CB8AC3E}">
        <p14:creationId xmlns:p14="http://schemas.microsoft.com/office/powerpoint/2010/main" val="2832134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CCBB65E0-8AAA-C6A5-7D80-86422634B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B4033E18-2259-3013-7E8A-16487174E76D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Post Registration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8E2690-989C-36C3-5606-3C4D07D432E3}"/>
              </a:ext>
            </a:extLst>
          </p:cNvPr>
          <p:cNvCxnSpPr>
            <a:cxnSpLocks/>
          </p:cNvCxnSpPr>
          <p:nvPr/>
        </p:nvCxnSpPr>
        <p:spPr>
          <a:xfrm flipV="1">
            <a:off x="7250759" y="3358753"/>
            <a:ext cx="254866" cy="918779"/>
          </a:xfrm>
          <a:prstGeom prst="line">
            <a:avLst/>
          </a:prstGeom>
          <a:ln w="25400">
            <a:solidFill>
              <a:srgbClr val="FFCA5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3B1DFBE-0968-5878-B9A9-2C4F48ABD62D}"/>
              </a:ext>
            </a:extLst>
          </p:cNvPr>
          <p:cNvGrpSpPr/>
          <p:nvPr/>
        </p:nvGrpSpPr>
        <p:grpSpPr>
          <a:xfrm>
            <a:off x="5257536" y="1187142"/>
            <a:ext cx="6035522" cy="4476830"/>
            <a:chOff x="242276" y="1342854"/>
            <a:chExt cx="5762597" cy="4311151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F85C365D-924A-2B3C-DBCC-26DC355C1E18}"/>
                </a:ext>
              </a:extLst>
            </p:cNvPr>
            <p:cNvSpPr/>
            <p:nvPr/>
          </p:nvSpPr>
          <p:spPr>
            <a:xfrm>
              <a:off x="242276" y="1342854"/>
              <a:ext cx="5762597" cy="4311151"/>
            </a:xfrm>
            <a:prstGeom prst="roundRect">
              <a:avLst>
                <a:gd name="adj" fmla="val 1663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dirty="0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9D3144B-F1A0-6381-9505-8D7BB49F4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173" y="1411856"/>
              <a:ext cx="5354446" cy="4215815"/>
            </a:xfrm>
            <a:prstGeom prst="rect">
              <a:avLst/>
            </a:prstGeom>
          </p:spPr>
        </p:pic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0E84827-6BC5-F5BF-2AEF-6A9FC9E14324}"/>
                </a:ext>
              </a:extLst>
            </p:cNvPr>
            <p:cNvSpPr/>
            <p:nvPr/>
          </p:nvSpPr>
          <p:spPr>
            <a:xfrm>
              <a:off x="1425297" y="2163363"/>
              <a:ext cx="1007165" cy="3180522"/>
            </a:xfrm>
            <a:prstGeom prst="roundRect">
              <a:avLst>
                <a:gd name="adj" fmla="val 7638"/>
              </a:avLst>
            </a:prstGeom>
            <a:noFill/>
            <a:ln w="28575">
              <a:solidFill>
                <a:srgbClr val="FFCA5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8F3367-5447-8D72-C232-84B4469CB5B1}"/>
              </a:ext>
            </a:extLst>
          </p:cNvPr>
          <p:cNvGrpSpPr/>
          <p:nvPr/>
        </p:nvGrpSpPr>
        <p:grpSpPr>
          <a:xfrm>
            <a:off x="795966" y="1372943"/>
            <a:ext cx="4192738" cy="4890398"/>
            <a:chOff x="763572" y="1189891"/>
            <a:chExt cx="4192738" cy="4890398"/>
          </a:xfrm>
        </p:grpSpPr>
        <p:sp>
          <p:nvSpPr>
            <p:cNvPr id="6" name="Shape 3">
              <a:extLst>
                <a:ext uri="{FF2B5EF4-FFF2-40B4-BE49-F238E27FC236}">
                  <a16:creationId xmlns:a16="http://schemas.microsoft.com/office/drawing/2014/main" id="{0FAA641B-14E3-E16C-D9AF-E6593A5D463E}"/>
                </a:ext>
              </a:extLst>
            </p:cNvPr>
            <p:cNvSpPr/>
            <p:nvPr/>
          </p:nvSpPr>
          <p:spPr>
            <a:xfrm>
              <a:off x="763572" y="1189891"/>
              <a:ext cx="4192738" cy="4890398"/>
            </a:xfrm>
            <a:prstGeom prst="roundRect">
              <a:avLst>
                <a:gd name="adj" fmla="val 1663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2821ADB-353B-3427-8E63-61355EE3A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6469" y="1280724"/>
              <a:ext cx="4112132" cy="4733577"/>
            </a:xfrm>
            <a:prstGeom prst="rect">
              <a:avLst/>
            </a:prstGeom>
          </p:spPr>
        </p:pic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95AC8682-C549-394D-1DE9-C24697F4E6EE}"/>
                </a:ext>
              </a:extLst>
            </p:cNvPr>
            <p:cNvSpPr/>
            <p:nvPr/>
          </p:nvSpPr>
          <p:spPr>
            <a:xfrm>
              <a:off x="806469" y="4963610"/>
              <a:ext cx="4112132" cy="1050691"/>
            </a:xfrm>
            <a:prstGeom prst="roundRect">
              <a:avLst>
                <a:gd name="adj" fmla="val 4581"/>
              </a:avLst>
            </a:prstGeom>
            <a:noFill/>
            <a:ln w="28575">
              <a:solidFill>
                <a:srgbClr val="FFCA5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EE98C7-BDCE-4DCD-B301-78DC45C00CAB}"/>
              </a:ext>
            </a:extLst>
          </p:cNvPr>
          <p:cNvGrpSpPr/>
          <p:nvPr/>
        </p:nvGrpSpPr>
        <p:grpSpPr>
          <a:xfrm>
            <a:off x="5257536" y="5769988"/>
            <a:ext cx="6111419" cy="832634"/>
            <a:chOff x="755976" y="5749870"/>
            <a:chExt cx="3121471" cy="832634"/>
          </a:xfrm>
        </p:grpSpPr>
        <p:sp>
          <p:nvSpPr>
            <p:cNvPr id="18" name="Shape 4">
              <a:extLst>
                <a:ext uri="{FF2B5EF4-FFF2-40B4-BE49-F238E27FC236}">
                  <a16:creationId xmlns:a16="http://schemas.microsoft.com/office/drawing/2014/main" id="{558E33C7-16F5-F1F5-97E5-1B6E7D1D6C34}"/>
                </a:ext>
              </a:extLst>
            </p:cNvPr>
            <p:cNvSpPr/>
            <p:nvPr/>
          </p:nvSpPr>
          <p:spPr>
            <a:xfrm>
              <a:off x="755976" y="5749870"/>
              <a:ext cx="3081040" cy="832634"/>
            </a:xfrm>
            <a:prstGeom prst="roundRect">
              <a:avLst>
                <a:gd name="adj" fmla="val 7317"/>
              </a:avLst>
            </a:prstGeom>
            <a:solidFill>
              <a:srgbClr val="FFFFFF"/>
            </a:solidFill>
            <a:ln w="12700">
              <a:solidFill>
                <a:srgbClr val="D9E2EC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9" name="Text 8">
              <a:extLst>
                <a:ext uri="{FF2B5EF4-FFF2-40B4-BE49-F238E27FC236}">
                  <a16:creationId xmlns:a16="http://schemas.microsoft.com/office/drawing/2014/main" id="{C8A10367-4F3D-A00C-F008-4A9FB38AA4AE}"/>
                </a:ext>
              </a:extLst>
            </p:cNvPr>
            <p:cNvSpPr/>
            <p:nvPr/>
          </p:nvSpPr>
          <p:spPr>
            <a:xfrm>
              <a:off x="796407" y="5823130"/>
              <a:ext cx="3081040" cy="69037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r>
                <a:rPr lang="en-US" sz="1400" dirty="0">
                  <a:solidFill>
                    <a:srgbClr val="66768C"/>
                  </a:solidFill>
                </a:rPr>
                <a:t>Access your completed batches and status of pending batches </a:t>
              </a:r>
              <a:r>
                <a:rPr lang="en-US" sz="1400" b="1" dirty="0">
                  <a:solidFill>
                    <a:srgbClr val="66768C"/>
                  </a:solidFill>
                </a:rPr>
                <a:t>in Your Batches</a:t>
              </a:r>
              <a:r>
                <a:rPr lang="en-US" sz="1400" dirty="0">
                  <a:solidFill>
                    <a:srgbClr val="66768C"/>
                  </a:solidFill>
                </a:rPr>
                <a:t>.</a:t>
              </a:r>
            </a:p>
            <a:p>
              <a:r>
                <a:rPr lang="en-US" sz="1400" dirty="0">
                  <a:solidFill>
                    <a:srgbClr val="66768C"/>
                  </a:solidFill>
                </a:rPr>
                <a:t>Approved samples will lose their “pending” status.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5431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1DC2F2B4-3858-6594-248E-513124E9C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D2BA5598-A7E7-5417-6CED-5F5EFBF75122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VIDEO Tutorial</a:t>
            </a:r>
          </a:p>
        </p:txBody>
      </p:sp>
      <p:pic>
        <p:nvPicPr>
          <p:cNvPr id="2" name="8_Batch Sample Penign Review Curator Feedback">
            <a:hlinkClick r:id="" action="ppaction://media"/>
            <a:extLst>
              <a:ext uri="{FF2B5EF4-FFF2-40B4-BE49-F238E27FC236}">
                <a16:creationId xmlns:a16="http://schemas.microsoft.com/office/drawing/2014/main" id="{D85290FA-E520-BADA-2B76-8D434C1622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84375" y="1216983"/>
            <a:ext cx="8223250" cy="551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8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E3970-6F85-B089-B971-36ED7F314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D920A-5964-9C92-64FA-A912E664E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254" y="2030818"/>
            <a:ext cx="9075492" cy="27963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4000" dirty="0"/>
              <a:t>Batch Edit (Multiple Samples)</a:t>
            </a:r>
          </a:p>
        </p:txBody>
      </p:sp>
    </p:spTree>
    <p:extLst>
      <p:ext uri="{BB962C8B-B14F-4D97-AF65-F5344CB8AC3E}">
        <p14:creationId xmlns:p14="http://schemas.microsoft.com/office/powerpoint/2010/main" val="2749880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C48410CE-662C-F6AB-0C5D-D53EACE6F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">
            <a:extLst>
              <a:ext uri="{FF2B5EF4-FFF2-40B4-BE49-F238E27FC236}">
                <a16:creationId xmlns:a16="http://schemas.microsoft.com/office/drawing/2014/main" id="{C4084EA7-14FD-7E1B-9A2F-2C8D3BE74FFA}"/>
              </a:ext>
            </a:extLst>
          </p:cNvPr>
          <p:cNvSpPr/>
          <p:nvPr/>
        </p:nvSpPr>
        <p:spPr>
          <a:xfrm>
            <a:off x="7636552" y="4775222"/>
            <a:ext cx="2221992" cy="729466"/>
          </a:xfrm>
          <a:prstGeom prst="roundRect">
            <a:avLst>
              <a:gd name="adj" fmla="val 1646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461A9EF4-E5DB-8725-6E13-1A02CD3A55A1}"/>
              </a:ext>
            </a:extLst>
          </p:cNvPr>
          <p:cNvSpPr/>
          <p:nvPr/>
        </p:nvSpPr>
        <p:spPr>
          <a:xfrm>
            <a:off x="1213855" y="1989741"/>
            <a:ext cx="2221992" cy="1064701"/>
          </a:xfrm>
          <a:prstGeom prst="roundRect">
            <a:avLst>
              <a:gd name="adj" fmla="val 1646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A4BE394C-87C3-835B-9354-A820A9366378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Batch (Bulk) Update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8E14539-5043-865F-6A0A-C9FE387D11B7}"/>
              </a:ext>
            </a:extLst>
          </p:cNvPr>
          <p:cNvSpPr/>
          <p:nvPr/>
        </p:nvSpPr>
        <p:spPr>
          <a:xfrm>
            <a:off x="1313900" y="1995884"/>
            <a:ext cx="2221992" cy="1024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68C"/>
                </a:solidFill>
              </a:rPr>
              <a:t>Select the samples you want to batch update. </a:t>
            </a:r>
            <a:br>
              <a:rPr lang="en-US" sz="1400" dirty="0">
                <a:solidFill>
                  <a:srgbClr val="66768C"/>
                </a:solidFill>
              </a:rPr>
            </a:br>
            <a:br>
              <a:rPr lang="en-US" sz="1400" dirty="0">
                <a:solidFill>
                  <a:srgbClr val="66768C"/>
                </a:solidFill>
              </a:rPr>
            </a:br>
            <a:r>
              <a:rPr lang="en-US" sz="1400" dirty="0">
                <a:solidFill>
                  <a:srgbClr val="66768C"/>
                </a:solidFill>
              </a:rPr>
              <a:t>Click </a:t>
            </a:r>
            <a:r>
              <a:rPr lang="en-US" sz="1400" b="1" dirty="0">
                <a:solidFill>
                  <a:srgbClr val="66768C"/>
                </a:solidFill>
              </a:rPr>
              <a:t>Bulk Update</a:t>
            </a:r>
            <a:r>
              <a:rPr lang="en-US" sz="1400" dirty="0">
                <a:solidFill>
                  <a:srgbClr val="66768C"/>
                </a:solidFill>
              </a:rPr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11E8DB-9DDD-C97E-6C72-BD8AA679B984}"/>
              </a:ext>
            </a:extLst>
          </p:cNvPr>
          <p:cNvGrpSpPr/>
          <p:nvPr/>
        </p:nvGrpSpPr>
        <p:grpSpPr>
          <a:xfrm>
            <a:off x="3594638" y="1185942"/>
            <a:ext cx="7040118" cy="2644012"/>
            <a:chOff x="2433066" y="1223900"/>
            <a:chExt cx="7396734" cy="2872612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4A7F0699-ADBC-DD72-F3C4-9E5AE576ECD9}"/>
                </a:ext>
              </a:extLst>
            </p:cNvPr>
            <p:cNvSpPr/>
            <p:nvPr/>
          </p:nvSpPr>
          <p:spPr>
            <a:xfrm>
              <a:off x="2433066" y="1223900"/>
              <a:ext cx="7396734" cy="2872612"/>
            </a:xfrm>
            <a:prstGeom prst="roundRect">
              <a:avLst>
                <a:gd name="adj" fmla="val 1646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B3B3394-DF58-1FAD-383A-2A5361C62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77" r="1120"/>
            <a:stretch>
              <a:fillRect/>
            </a:stretch>
          </p:blipFill>
          <p:spPr>
            <a:xfrm>
              <a:off x="2514600" y="1265870"/>
              <a:ext cx="7253478" cy="2754526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294CE25-CD2F-2D18-F25F-344A55024860}"/>
                </a:ext>
              </a:extLst>
            </p:cNvPr>
            <p:cNvSpPr/>
            <p:nvPr/>
          </p:nvSpPr>
          <p:spPr>
            <a:xfrm>
              <a:off x="6218129" y="1514976"/>
              <a:ext cx="867746" cy="450985"/>
            </a:xfrm>
            <a:prstGeom prst="roundRect">
              <a:avLst>
                <a:gd name="adj" fmla="val 10335"/>
              </a:avLst>
            </a:prstGeom>
            <a:noFill/>
            <a:ln w="28575">
              <a:solidFill>
                <a:srgbClr val="FFCA54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8B2466-DFDA-D4BB-CAB7-AD5A768E4D84}"/>
              </a:ext>
            </a:extLst>
          </p:cNvPr>
          <p:cNvGrpSpPr/>
          <p:nvPr/>
        </p:nvGrpSpPr>
        <p:grpSpPr>
          <a:xfrm>
            <a:off x="2474784" y="3921172"/>
            <a:ext cx="5100761" cy="2863142"/>
            <a:chOff x="1045464" y="4147626"/>
            <a:chExt cx="5715000" cy="3227408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8377CF1C-6917-7F77-9D8B-34756772D44B}"/>
                </a:ext>
              </a:extLst>
            </p:cNvPr>
            <p:cNvSpPr/>
            <p:nvPr/>
          </p:nvSpPr>
          <p:spPr>
            <a:xfrm>
              <a:off x="1045464" y="4147626"/>
              <a:ext cx="5715000" cy="3227408"/>
            </a:xfrm>
            <a:prstGeom prst="roundRect">
              <a:avLst>
                <a:gd name="adj" fmla="val 1646"/>
              </a:avLst>
            </a:prstGeom>
            <a:solidFill>
              <a:srgbClr val="FFFFFF"/>
            </a:solidFill>
            <a:ln w="25400">
              <a:solidFill>
                <a:srgbClr val="FFC000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FE318-3670-647B-D83E-37C8F790C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9030" y="4186321"/>
              <a:ext cx="5555234" cy="3130409"/>
            </a:xfrm>
            <a:prstGeom prst="rect">
              <a:avLst/>
            </a:prstGeom>
          </p:spPr>
        </p:pic>
      </p:grpSp>
      <p:sp>
        <p:nvSpPr>
          <p:cNvPr id="18" name="Text 5">
            <a:extLst>
              <a:ext uri="{FF2B5EF4-FFF2-40B4-BE49-F238E27FC236}">
                <a16:creationId xmlns:a16="http://schemas.microsoft.com/office/drawing/2014/main" id="{AF991527-64F9-AB02-ECDA-E317F4B97D15}"/>
              </a:ext>
            </a:extLst>
          </p:cNvPr>
          <p:cNvSpPr/>
          <p:nvPr/>
        </p:nvSpPr>
        <p:spPr>
          <a:xfrm>
            <a:off x="7765875" y="4691289"/>
            <a:ext cx="2092669" cy="896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68C"/>
                </a:solidFill>
              </a:rPr>
              <a:t>Select the </a:t>
            </a:r>
            <a:r>
              <a:rPr lang="en-US" sz="1400" b="1" dirty="0">
                <a:solidFill>
                  <a:srgbClr val="66768C"/>
                </a:solidFill>
              </a:rPr>
              <a:t>Field to update</a:t>
            </a:r>
            <a:r>
              <a:rPr lang="en-US" sz="1400" dirty="0">
                <a:solidFill>
                  <a:srgbClr val="66768C"/>
                </a:solidFill>
              </a:rPr>
              <a:t> from the drop-down menu. </a:t>
            </a:r>
            <a:endParaRPr lang="en-US" sz="1400" b="1" dirty="0">
              <a:solidFill>
                <a:srgbClr val="66768C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F53230-65B6-FEC0-B239-BF4FBC913E14}"/>
              </a:ext>
            </a:extLst>
          </p:cNvPr>
          <p:cNvSpPr/>
          <p:nvPr/>
        </p:nvSpPr>
        <p:spPr>
          <a:xfrm>
            <a:off x="2549368" y="4242816"/>
            <a:ext cx="573131" cy="246888"/>
          </a:xfrm>
          <a:prstGeom prst="roundRect">
            <a:avLst>
              <a:gd name="adj" fmla="val 10335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74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E075E7A0-B72B-EF42-703B-8098DA47B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2">
            <a:extLst>
              <a:ext uri="{FF2B5EF4-FFF2-40B4-BE49-F238E27FC236}">
                <a16:creationId xmlns:a16="http://schemas.microsoft.com/office/drawing/2014/main" id="{14FDD064-FC1B-5F0F-52AD-1C9636085C68}"/>
              </a:ext>
            </a:extLst>
          </p:cNvPr>
          <p:cNvSpPr/>
          <p:nvPr/>
        </p:nvSpPr>
        <p:spPr>
          <a:xfrm>
            <a:off x="10249679" y="2660588"/>
            <a:ext cx="1688115" cy="1238853"/>
          </a:xfrm>
          <a:prstGeom prst="roundRect">
            <a:avLst>
              <a:gd name="adj" fmla="val 1646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B1D00A0E-25A8-0E02-B16E-A5ADFD480587}"/>
              </a:ext>
            </a:extLst>
          </p:cNvPr>
          <p:cNvSpPr/>
          <p:nvPr/>
        </p:nvSpPr>
        <p:spPr>
          <a:xfrm>
            <a:off x="254206" y="2637886"/>
            <a:ext cx="1561321" cy="1238853"/>
          </a:xfrm>
          <a:prstGeom prst="roundRect">
            <a:avLst>
              <a:gd name="adj" fmla="val 1646"/>
            </a:avLst>
          </a:prstGeom>
          <a:solidFill>
            <a:srgbClr val="FFFFFF"/>
          </a:solidFill>
          <a:ln w="12700">
            <a:solidFill>
              <a:srgbClr val="D5DEE7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C6002FC9-C621-7100-33F1-DA877EC23BA6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Batch (Bulk) Update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494271F8-6806-4828-5534-7BB22F46D149}"/>
              </a:ext>
            </a:extLst>
          </p:cNvPr>
          <p:cNvSpPr/>
          <p:nvPr/>
        </p:nvSpPr>
        <p:spPr>
          <a:xfrm>
            <a:off x="335280" y="2637886"/>
            <a:ext cx="1480247" cy="12161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6768C"/>
                </a:solidFill>
              </a:rPr>
              <a:t>Before </a:t>
            </a:r>
            <a:r>
              <a:rPr lang="en-US" sz="1400" dirty="0">
                <a:solidFill>
                  <a:srgbClr val="66768C"/>
                </a:solidFill>
              </a:rPr>
              <a:t>shows you the current information that is associated with the sample.</a:t>
            </a:r>
            <a:endParaRPr lang="en-US" sz="105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699F32A-C6DE-3AF4-5324-1B5164678E3A}"/>
              </a:ext>
            </a:extLst>
          </p:cNvPr>
          <p:cNvGrpSpPr/>
          <p:nvPr/>
        </p:nvGrpSpPr>
        <p:grpSpPr>
          <a:xfrm>
            <a:off x="1894633" y="1339246"/>
            <a:ext cx="8288274" cy="4860386"/>
            <a:chOff x="2128371" y="1223900"/>
            <a:chExt cx="8011667" cy="4644223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869B8048-7FEA-4DC2-8E0C-5B7ED8032A3C}"/>
                </a:ext>
              </a:extLst>
            </p:cNvPr>
            <p:cNvSpPr/>
            <p:nvPr/>
          </p:nvSpPr>
          <p:spPr>
            <a:xfrm>
              <a:off x="2128371" y="1223900"/>
              <a:ext cx="8011667" cy="4644223"/>
            </a:xfrm>
            <a:prstGeom prst="roundRect">
              <a:avLst>
                <a:gd name="adj" fmla="val 1646"/>
              </a:avLst>
            </a:prstGeom>
            <a:solidFill>
              <a:srgbClr val="FFFFFF"/>
            </a:solidFill>
            <a:ln w="12700">
              <a:solidFill>
                <a:srgbClr val="D5DEE7"/>
              </a:solidFill>
              <a:prstDash val="solid"/>
            </a:ln>
            <a:effectLst>
              <a:outerShdw blurRad="25400" dist="127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350552C-0138-6E41-85B9-44B7215DD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2831" y="1351825"/>
              <a:ext cx="7761201" cy="4381323"/>
            </a:xfrm>
            <a:prstGeom prst="rect">
              <a:avLst/>
            </a:prstGeom>
          </p:spPr>
        </p:pic>
      </p:grpSp>
      <p:sp>
        <p:nvSpPr>
          <p:cNvPr id="10" name="Text 5">
            <a:extLst>
              <a:ext uri="{FF2B5EF4-FFF2-40B4-BE49-F238E27FC236}">
                <a16:creationId xmlns:a16="http://schemas.microsoft.com/office/drawing/2014/main" id="{A008E66B-A324-FC9F-9C4A-F542DCA2BF69}"/>
              </a:ext>
            </a:extLst>
          </p:cNvPr>
          <p:cNvSpPr/>
          <p:nvPr/>
        </p:nvSpPr>
        <p:spPr>
          <a:xfrm>
            <a:off x="10315655" y="2660588"/>
            <a:ext cx="1594707" cy="12161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68C"/>
                </a:solidFill>
              </a:rPr>
              <a:t>Add content (if free text) or apply  controlled vocabulary (drop down) in </a:t>
            </a:r>
            <a:r>
              <a:rPr lang="en-US" sz="1400" b="1" dirty="0">
                <a:solidFill>
                  <a:srgbClr val="66768C"/>
                </a:solidFill>
              </a:rPr>
              <a:t>After</a:t>
            </a:r>
            <a:r>
              <a:rPr lang="en-US" sz="1400" dirty="0">
                <a:solidFill>
                  <a:srgbClr val="66768C"/>
                </a:solidFill>
              </a:rPr>
              <a:t>.</a:t>
            </a:r>
            <a:endParaRPr lang="en-US" sz="105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BBF73E7-ECB3-0307-2216-0189CF4451C1}"/>
              </a:ext>
            </a:extLst>
          </p:cNvPr>
          <p:cNvSpPr/>
          <p:nvPr/>
        </p:nvSpPr>
        <p:spPr>
          <a:xfrm>
            <a:off x="6096000" y="5129236"/>
            <a:ext cx="4120293" cy="511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68C"/>
                </a:solidFill>
              </a:rPr>
              <a:t>Once you update the </a:t>
            </a:r>
            <a:r>
              <a:rPr lang="en-US" sz="1400" b="1" dirty="0">
                <a:solidFill>
                  <a:srgbClr val="66768C"/>
                </a:solidFill>
              </a:rPr>
              <a:t>After</a:t>
            </a:r>
            <a:r>
              <a:rPr lang="en-US" sz="1400" dirty="0">
                <a:solidFill>
                  <a:srgbClr val="66768C"/>
                </a:solidFill>
              </a:rPr>
              <a:t>, click </a:t>
            </a:r>
            <a:r>
              <a:rPr lang="en-US" sz="1400" b="1" dirty="0">
                <a:solidFill>
                  <a:srgbClr val="66768C"/>
                </a:solidFill>
              </a:rPr>
              <a:t>Update X samples</a:t>
            </a:r>
            <a:r>
              <a:rPr lang="en-US" sz="1400" dirty="0">
                <a:solidFill>
                  <a:srgbClr val="66768C"/>
                </a:solidFill>
              </a:rPr>
              <a:t>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9F8AA11-8733-BE07-C40E-D39F814DF89F}"/>
              </a:ext>
            </a:extLst>
          </p:cNvPr>
          <p:cNvSpPr/>
          <p:nvPr/>
        </p:nvSpPr>
        <p:spPr>
          <a:xfrm>
            <a:off x="1979659" y="2672086"/>
            <a:ext cx="1266461" cy="464306"/>
          </a:xfrm>
          <a:prstGeom prst="roundRect">
            <a:avLst>
              <a:gd name="adj" fmla="val 10335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1B90484-9047-4516-7905-43FFE45431D4}"/>
              </a:ext>
            </a:extLst>
          </p:cNvPr>
          <p:cNvSpPr/>
          <p:nvPr/>
        </p:nvSpPr>
        <p:spPr>
          <a:xfrm>
            <a:off x="1979659" y="1976541"/>
            <a:ext cx="946421" cy="309459"/>
          </a:xfrm>
          <a:prstGeom prst="roundRect">
            <a:avLst>
              <a:gd name="adj" fmla="val 10335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BD4B378-CC66-8787-7A11-FCDE0F65F3F9}"/>
              </a:ext>
            </a:extLst>
          </p:cNvPr>
          <p:cNvSpPr/>
          <p:nvPr/>
        </p:nvSpPr>
        <p:spPr>
          <a:xfrm>
            <a:off x="6105144" y="2637886"/>
            <a:ext cx="3970447" cy="791114"/>
          </a:xfrm>
          <a:prstGeom prst="roundRect">
            <a:avLst>
              <a:gd name="adj" fmla="val 10335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3D47E70-E34E-C7E3-CAF3-49E6DE574F72}"/>
              </a:ext>
            </a:extLst>
          </p:cNvPr>
          <p:cNvSpPr/>
          <p:nvPr/>
        </p:nvSpPr>
        <p:spPr>
          <a:xfrm>
            <a:off x="8709643" y="5631370"/>
            <a:ext cx="1332563" cy="417860"/>
          </a:xfrm>
          <a:prstGeom prst="roundRect">
            <a:avLst>
              <a:gd name="adj" fmla="val 10335"/>
            </a:avLst>
          </a:prstGeom>
          <a:noFill/>
          <a:ln w="28575">
            <a:solidFill>
              <a:srgbClr val="FFCA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66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73C484D8-F2A2-7B35-2A1B-B9D7DA210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32;p43">
            <a:extLst>
              <a:ext uri="{FF2B5EF4-FFF2-40B4-BE49-F238E27FC236}">
                <a16:creationId xmlns:a16="http://schemas.microsoft.com/office/drawing/2014/main" id="{0D2AC274-5E73-A4E3-52E1-6AC11F745DF6}"/>
              </a:ext>
            </a:extLst>
          </p:cNvPr>
          <p:cNvSpPr txBox="1">
            <a:spLocks/>
          </p:cNvSpPr>
          <p:nvPr/>
        </p:nvSpPr>
        <p:spPr>
          <a:xfrm>
            <a:off x="381000" y="198611"/>
            <a:ext cx="11430000" cy="89611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440633"/>
                      <a:gd name="connsiteY0" fmla="*/ 0 h 899204"/>
                      <a:gd name="connsiteX1" fmla="*/ 11440633 w 11440633"/>
                      <a:gd name="connsiteY1" fmla="*/ 0 h 899204"/>
                      <a:gd name="connsiteX2" fmla="*/ 11440633 w 11440633"/>
                      <a:gd name="connsiteY2" fmla="*/ 899204 h 899204"/>
                      <a:gd name="connsiteX3" fmla="*/ 0 w 11440633"/>
                      <a:gd name="connsiteY3" fmla="*/ 899204 h 899204"/>
                      <a:gd name="connsiteX4" fmla="*/ 0 w 11440633"/>
                      <a:gd name="connsiteY4" fmla="*/ 0 h 89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40633" h="899204" fill="none" extrusionOk="0">
                        <a:moveTo>
                          <a:pt x="0" y="0"/>
                        </a:moveTo>
                        <a:cubicBezTo>
                          <a:pt x="1709874" y="-49533"/>
                          <a:pt x="7928618" y="-14809"/>
                          <a:pt x="11440633" y="0"/>
                        </a:cubicBezTo>
                        <a:cubicBezTo>
                          <a:pt x="11388477" y="216712"/>
                          <a:pt x="11422166" y="502071"/>
                          <a:pt x="11440633" y="899204"/>
                        </a:cubicBezTo>
                        <a:cubicBezTo>
                          <a:pt x="8622351" y="850973"/>
                          <a:pt x="5641000" y="983659"/>
                          <a:pt x="0" y="899204"/>
                        </a:cubicBezTo>
                        <a:cubicBezTo>
                          <a:pt x="-32967" y="804542"/>
                          <a:pt x="-21573" y="409341"/>
                          <a:pt x="0" y="0"/>
                        </a:cubicBezTo>
                        <a:close/>
                      </a:path>
                      <a:path w="11440633" h="899204" stroke="0" extrusionOk="0">
                        <a:moveTo>
                          <a:pt x="0" y="0"/>
                        </a:moveTo>
                        <a:cubicBezTo>
                          <a:pt x="1482360" y="118645"/>
                          <a:pt x="6459397" y="116012"/>
                          <a:pt x="11440633" y="0"/>
                        </a:cubicBezTo>
                        <a:cubicBezTo>
                          <a:pt x="11520790" y="276631"/>
                          <a:pt x="11432063" y="497688"/>
                          <a:pt x="11440633" y="899204"/>
                        </a:cubicBezTo>
                        <a:cubicBezTo>
                          <a:pt x="7893261" y="1033804"/>
                          <a:pt x="1764258" y="742008"/>
                          <a:pt x="0" y="899204"/>
                        </a:cubicBezTo>
                        <a:cubicBezTo>
                          <a:pt x="-73659" y="619539"/>
                          <a:pt x="-19312" y="4123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vert="horz" wrap="square" lIns="121900" tIns="60933" rIns="121900" bIns="60933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4000" dirty="0"/>
              <a:t>VIDEO Tutorial</a:t>
            </a:r>
          </a:p>
        </p:txBody>
      </p:sp>
      <p:pic>
        <p:nvPicPr>
          <p:cNvPr id="3" name="15_Batch Update">
            <a:hlinkClick r:id="" action="ppaction://media"/>
            <a:extLst>
              <a:ext uri="{FF2B5EF4-FFF2-40B4-BE49-F238E27FC236}">
                <a16:creationId xmlns:a16="http://schemas.microsoft.com/office/drawing/2014/main" id="{17CC9D5F-3997-7BD9-63CA-2042AA0F02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1495" y="1177351"/>
            <a:ext cx="8589010" cy="560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7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Custom 4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316672"/>
      </a:accent1>
      <a:accent2>
        <a:srgbClr val="298397"/>
      </a:accent2>
      <a:accent3>
        <a:srgbClr val="7EC5D3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{98908F5D-E017-2A45-969B-0B827CAB7295}tf10001120</Template>
  <TotalTime>7457</TotalTime>
  <Words>542</Words>
  <Application>Microsoft Macintosh PowerPoint</Application>
  <PresentationFormat>Widescreen</PresentationFormat>
  <Paragraphs>64</Paragraphs>
  <Slides>14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Wingdings</vt:lpstr>
      <vt:lpstr>Parcel</vt:lpstr>
      <vt:lpstr>Batch (BULK) Sample Registration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Batch Edit (Multiple Samples)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83</cp:revision>
  <dcterms:created xsi:type="dcterms:W3CDTF">2023-01-20T14:09:08Z</dcterms:created>
  <dcterms:modified xsi:type="dcterms:W3CDTF">2026-09-23T16:23:12Z</dcterms:modified>
</cp:coreProperties>
</file>